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70" r:id="rId12"/>
    <p:sldId id="271" r:id="rId13"/>
    <p:sldId id="282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lvl="0" indent="0" algn="l" defTabSz="914400" rtl="0" eaLnBrk="1" latinLnBrk="0" hangingPunct="1">
      <a:defRPr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1pPr>
    <a:lvl2pPr marL="457200" lvl="1" indent="0" algn="l" defTabSz="914400" rtl="0" eaLnBrk="1" latinLnBrk="0" hangingPunct="1"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2pPr>
    <a:lvl3pPr marL="914400" lvl="2" indent="0" algn="l" defTabSz="914400" rtl="0" eaLnBrk="1" latinLnBrk="0" hangingPunct="1"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3pPr>
    <a:lvl4pPr marL="1371600" lvl="3" indent="0" algn="l" defTabSz="914400" rtl="0" eaLnBrk="1" latinLnBrk="0" hangingPunct="1"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4pPr>
    <a:lvl5pPr marL="1828800" lvl="4" indent="0" algn="l" defTabSz="914400" rtl="0" eaLnBrk="1" latinLnBrk="0" hangingPunct="1"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5pPr>
    <a:lvl6pPr marL="2286000" lvl="5" indent="0" algn="l" defTabSz="914400" rtl="0" eaLnBrk="1" latinLnBrk="0" hangingPunct="1"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6pPr>
    <a:lvl7pPr marL="2743200" lvl="6" indent="0" algn="l" defTabSz="914400" rtl="0" eaLnBrk="1" latinLnBrk="0" hangingPunct="1"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7pPr>
    <a:lvl8pPr marL="3200400" lvl="7" indent="0" algn="l" defTabSz="914400" rtl="0" eaLnBrk="1" latinLnBrk="0" hangingPunct="1"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8pPr>
    <a:lvl9pPr marL="3657600" lvl="8" indent="0" algn="l" defTabSz="914400" rtl="0" eaLnBrk="1" latinLnBrk="0" hangingPunct="1"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howGuides="1">
      <p:cViewPr varScale="1">
        <p:scale>
          <a:sx n="74" d="100"/>
          <a:sy n="74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z="3200" b="0" i="0" u="none" strike="noStrike" kern="1200" cap="none" spc="0" normalizeH="0" baseline="0" noProof="0">
                <a:uLnTx/>
                <a:uFillTx/>
              </a:rPr>
              <a:t>Click to edit Master subtitle style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kumimoji="0" 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0" 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kumimoji="0" 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en-US" sz="4000" b="1" i="0" u="none" strike="noStrike" kern="1200" cap="all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US" sz="2400" b="1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6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US" sz="2400" b="1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16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en-US" sz="2000" b="1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0" 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0" lang="en-US" sz="14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en-US" sz="2000" b="1" i="0" u="none" strike="noStrike" kern="1200" cap="none" spc="0" normalizeH="0" baseline="0" noProof="0">
                <a:uLnTx/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0" lang="en-US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0" lang="en-US" sz="14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latinLnBrk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>
              <a:defRPr sz="1200"/>
            </a:lvl1pPr>
          </a:lstStyle>
          <a:p>
            <a:pPr lvl="0" latinLnBrk="0"/>
            <a:fld id="{BB962C8B-B14F-4D97-AF65-F5344CB8AC3E}" type="datetime1">
              <a:rPr lang="en-US"/>
              <a:t>7/5/2024</a:t>
            </a:fld>
            <a:endParaRPr lang="en-US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algn="ctr">
              <a:defRPr sz="1200"/>
            </a:lvl1pPr>
          </a:lstStyle>
          <a:p>
            <a:pPr lvl="0" latinLnBrk="0"/>
            <a:endParaRPr lang="en-US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algn="r">
              <a:defRPr sz="1200"/>
            </a:lvl1pPr>
          </a:lstStyle>
          <a:p>
            <a:pPr lvl="0" latinLnBrk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2.jpe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image" Target="../media/image2.jpeg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image" Target="../media/image15.jpeg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29" Type="http://schemas.openxmlformats.org/officeDocument/2006/relationships/tags" Target="../tags/tag219.xml"/><Relationship Id="rId41" Type="http://schemas.openxmlformats.org/officeDocument/2006/relationships/image" Target="../media/image14.jpe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image" Target="../media/image13.jpe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tags" Target="../tags/tag221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6" Type="http://schemas.openxmlformats.org/officeDocument/2006/relationships/image" Target="../media/image2.jpe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image" Target="../media/image4.jpe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image" Target="../media/image2.jpe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34" Type="http://schemas.openxmlformats.org/officeDocument/2006/relationships/image" Target="../media/image7.jpe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33" Type="http://schemas.openxmlformats.org/officeDocument/2006/relationships/image" Target="../media/image6.jpe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tags" Target="../tags/tag80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32" Type="http://schemas.openxmlformats.org/officeDocument/2006/relationships/image" Target="../media/image5.jpe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tags" Target="../tags/tag79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2.jpe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Relationship Id="rId30" Type="http://schemas.openxmlformats.org/officeDocument/2006/relationships/slideLayout" Target="../slideLayouts/slideLayout7.xml"/><Relationship Id="rId8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slideLayout" Target="../slideLayouts/slideLayout7.xml"/><Relationship Id="rId47" Type="http://schemas.openxmlformats.org/officeDocument/2006/relationships/image" Target="../media/image11.jpeg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45" Type="http://schemas.openxmlformats.org/officeDocument/2006/relationships/image" Target="../media/image9.jpe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4" Type="http://schemas.openxmlformats.org/officeDocument/2006/relationships/image" Target="../media/image8.jpe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2.jpeg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Relationship Id="rId46" Type="http://schemas.openxmlformats.org/officeDocument/2006/relationships/image" Target="../media/image10.jpeg"/><Relationship Id="rId20" Type="http://schemas.openxmlformats.org/officeDocument/2006/relationships/tags" Target="../tags/tag100.xml"/><Relationship Id="rId41" Type="http://schemas.openxmlformats.org/officeDocument/2006/relationships/tags" Target="../tags/tag1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image" Target="../media/image2.jpe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4"/>
          <p:cNvSpPr/>
          <p:nvPr>
            <p:custDataLst>
              <p:tags r:id="rId1"/>
            </p:custDataLst>
          </p:nvPr>
        </p:nvSpPr>
        <p:spPr>
          <a:xfrm>
            <a:off x="1049338" y="1052513"/>
            <a:ext cx="10113962" cy="105537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</a:t>
            </a:r>
          </a:p>
        </p:txBody>
      </p:sp>
      <p:sp>
        <p:nvSpPr>
          <p:cNvPr id="2053" name="AutoShape 7"/>
          <p:cNvSpPr/>
          <p:nvPr>
            <p:custDataLst>
              <p:tags r:id="rId2"/>
            </p:custDataLst>
          </p:nvPr>
        </p:nvSpPr>
        <p:spPr>
          <a:xfrm>
            <a:off x="1049338" y="4443413"/>
            <a:ext cx="203200" cy="6127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2054" name="AutoShape 8"/>
          <p:cNvSpPr/>
          <p:nvPr>
            <p:custDataLst>
              <p:tags r:id="rId3"/>
            </p:custDataLst>
          </p:nvPr>
        </p:nvSpPr>
        <p:spPr>
          <a:xfrm>
            <a:off x="1049338" y="5173663"/>
            <a:ext cx="203200" cy="6127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1343660" y="458152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清河区疾病预防控制中心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43660" y="529590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2024</a:t>
            </a:r>
            <a:r>
              <a:rPr lang="zh-CN" altLang="en-US" sz="2000"/>
              <a:t>年</a:t>
            </a:r>
            <a:r>
              <a:rPr lang="en-US" altLang="zh-CN" sz="2000"/>
              <a:t>07</a:t>
            </a:r>
            <a:r>
              <a:rPr lang="zh-CN" altLang="en-US" sz="2000"/>
              <a:t>月</a:t>
            </a:r>
            <a:r>
              <a:rPr lang="en-US" altLang="zh-CN" sz="2000"/>
              <a:t>05</a:t>
            </a:r>
            <a:r>
              <a:rPr lang="zh-CN" altLang="en-US" sz="2000"/>
              <a:t>日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9" name="Group 23"/>
          <p:cNvGrpSpPr/>
          <p:nvPr/>
        </p:nvGrpSpPr>
        <p:grpSpPr>
          <a:xfrm>
            <a:off x="455613" y="93663"/>
            <a:ext cx="10641012" cy="6380145"/>
            <a:chOff x="454963" y="93878"/>
            <a:chExt cx="10641129" cy="6380145"/>
          </a:xfrm>
        </p:grpSpPr>
        <p:sp>
          <p:nvSpPr>
            <p:cNvPr id="14360" name="AutoShape 24"/>
            <p:cNvSpPr/>
            <p:nvPr>
              <p:custDataLst>
                <p:tags r:id="rId1"/>
              </p:custDataLst>
            </p:nvPr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61" name="AutoShape 25"/>
            <p:cNvSpPr/>
            <p:nvPr>
              <p:custDataLst>
                <p:tags r:id="rId2"/>
              </p:custDataLst>
            </p:nvPr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62" name="AutoShape 26"/>
            <p:cNvSpPr/>
            <p:nvPr>
              <p:custDataLst>
                <p:tags r:id="rId3"/>
              </p:custDataLst>
            </p:nvPr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63" name="AutoShape 27"/>
            <p:cNvSpPr/>
            <p:nvPr>
              <p:custDataLst>
                <p:tags r:id="rId4"/>
              </p:custDataLst>
            </p:nvPr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64" name="AutoShape 28"/>
            <p:cNvSpPr/>
            <p:nvPr>
              <p:custDataLst>
                <p:tags r:id="rId5"/>
              </p:custDataLst>
            </p:nvPr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65" name="AutoShape 29"/>
            <p:cNvSpPr/>
            <p:nvPr>
              <p:custDataLst>
                <p:tags r:id="rId6"/>
              </p:custDataLst>
            </p:nvPr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66" name="AutoShape 30"/>
            <p:cNvSpPr/>
            <p:nvPr>
              <p:custDataLst>
                <p:tags r:id="rId7"/>
              </p:custDataLst>
            </p:nvPr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67" name="AutoShape 31"/>
            <p:cNvSpPr/>
            <p:nvPr>
              <p:custDataLst>
                <p:tags r:id="rId8"/>
              </p:custDataLst>
            </p:nvPr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68" name="AutoShape 32"/>
            <p:cNvSpPr/>
            <p:nvPr>
              <p:custDataLst>
                <p:tags r:id="rId9"/>
              </p:custDataLst>
            </p:nvPr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69" name="AutoShape 33"/>
            <p:cNvSpPr/>
            <p:nvPr>
              <p:custDataLst>
                <p:tags r:id="rId10"/>
              </p:custDataLst>
            </p:nvPr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0" name="AutoShape 34"/>
            <p:cNvSpPr/>
            <p:nvPr>
              <p:custDataLst>
                <p:tags r:id="rId11"/>
              </p:custDataLst>
            </p:nvPr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1" name="AutoShape 35"/>
            <p:cNvSpPr/>
            <p:nvPr>
              <p:custDataLst>
                <p:tags r:id="rId12"/>
              </p:custDataLst>
            </p:nvPr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2" name="AutoShape 36"/>
            <p:cNvSpPr/>
            <p:nvPr>
              <p:custDataLst>
                <p:tags r:id="rId13"/>
              </p:custDataLst>
            </p:nvPr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3" name="AutoShape 37"/>
            <p:cNvSpPr/>
            <p:nvPr>
              <p:custDataLst>
                <p:tags r:id="rId14"/>
              </p:custDataLst>
            </p:nvPr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4" name="AutoShape 38"/>
            <p:cNvSpPr/>
            <p:nvPr>
              <p:custDataLst>
                <p:tags r:id="rId15"/>
              </p:custDataLst>
            </p:nvPr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5" name="AutoShape 39"/>
            <p:cNvSpPr/>
            <p:nvPr>
              <p:custDataLst>
                <p:tags r:id="rId16"/>
              </p:custDataLst>
            </p:nvPr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6" name="AutoShape 40"/>
            <p:cNvSpPr/>
            <p:nvPr>
              <p:custDataLst>
                <p:tags r:id="rId17"/>
              </p:custDataLst>
            </p:nvPr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7" name="AutoShape 41"/>
            <p:cNvSpPr/>
            <p:nvPr>
              <p:custDataLst>
                <p:tags r:id="rId18"/>
              </p:custDataLst>
            </p:nvPr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8" name="AutoShape 42"/>
            <p:cNvSpPr/>
            <p:nvPr>
              <p:custDataLst>
                <p:tags r:id="rId19"/>
              </p:custDataLst>
            </p:nvPr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79" name="AutoShape 43"/>
            <p:cNvSpPr/>
            <p:nvPr>
              <p:custDataLst>
                <p:tags r:id="rId20"/>
              </p:custDataLst>
            </p:nvPr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380" name="TextBox 44"/>
            <p:cNvSpPr/>
            <p:nvPr>
              <p:custDataLst>
                <p:tags r:id="rId21"/>
              </p:custDataLst>
            </p:nvPr>
          </p:nvSpPr>
          <p:spPr>
            <a:xfrm>
              <a:off x="1094842" y="93878"/>
              <a:ext cx="10001250" cy="63801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3825" tIns="123825" rIns="57150" bIns="123825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县区级疾病预防控制机构接到病例报告后，应当按照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《</a:t>
              </a: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发热伴血小板减少综合征流行病学调查方案</a:t>
              </a:r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》</a:t>
              </a: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，立即组织专业人员开展流行病学个案调查，追溯可能的感源，调查传播途径及相关影响因素，使用</a:t>
              </a:r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TF</a:t>
              </a: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卡登录中国疾病预防控制中心流行病学调查信息系统平台，并录入至数据库。</a:t>
              </a:r>
              <a:endPara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出现聚集性疫情时，应当及时上报上级疾病预防控制机构，并在上级机构技术指导下组织开展相关调查工作。</a:t>
              </a:r>
              <a:endParaRPr 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/>
          <p:nvPr>
            <p:custDataLst>
              <p:tags r:id="rId1"/>
            </p:custDataLst>
          </p:nvPr>
        </p:nvSpPr>
        <p:spPr>
          <a:xfrm>
            <a:off x="0" y="2817813"/>
            <a:ext cx="12192000" cy="2508250"/>
          </a:xfrm>
          <a:prstGeom prst="rect">
            <a:avLst/>
          </a:prstGeom>
          <a:solidFill>
            <a:srgbClr val="002A2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6387" name="TextBox 3"/>
          <p:cNvSpPr/>
          <p:nvPr>
            <p:custDataLst>
              <p:tags r:id="rId2"/>
            </p:custDataLst>
          </p:nvPr>
        </p:nvSpPr>
        <p:spPr>
          <a:xfrm>
            <a:off x="411163" y="3100388"/>
            <a:ext cx="8039100" cy="194310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6388" name="TextBox 4"/>
          <p:cNvSpPr/>
          <p:nvPr>
            <p:custDataLst>
              <p:tags r:id="rId3"/>
            </p:custDataLst>
          </p:nvPr>
        </p:nvSpPr>
        <p:spPr>
          <a:xfrm>
            <a:off x="2505075" y="3157538"/>
            <a:ext cx="6715125" cy="182880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发热伴血小板减少综合征的预防与控制</a:t>
            </a:r>
          </a:p>
        </p:txBody>
      </p:sp>
      <p:sp>
        <p:nvSpPr>
          <p:cNvPr id="16389" name="AutoShape 5"/>
          <p:cNvSpPr/>
          <p:nvPr>
            <p:custDataLst>
              <p:tags r:id="rId4"/>
            </p:custDataLst>
          </p:nvPr>
        </p:nvSpPr>
        <p:spPr>
          <a:xfrm>
            <a:off x="0" y="2817813"/>
            <a:ext cx="254000" cy="25082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6390" name="AutoShape 6"/>
          <p:cNvSpPr/>
          <p:nvPr>
            <p:custDataLst>
              <p:tags r:id="rId5"/>
            </p:custDataLst>
          </p:nvPr>
        </p:nvSpPr>
        <p:spPr>
          <a:xfrm>
            <a:off x="9280525" y="2817813"/>
            <a:ext cx="2911475" cy="25082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6391" name="AutoShape 7"/>
          <p:cNvSpPr/>
          <p:nvPr>
            <p:custDataLst>
              <p:tags r:id="rId6"/>
            </p:custDataLst>
          </p:nvPr>
        </p:nvSpPr>
        <p:spPr>
          <a:xfrm>
            <a:off x="9675813" y="3535363"/>
            <a:ext cx="1074737" cy="1074737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38100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6392" name="Freeform 8"/>
          <p:cNvSpPr/>
          <p:nvPr>
            <p:custDataLst>
              <p:tags r:id="rId7"/>
            </p:custDataLst>
          </p:nvPr>
        </p:nvSpPr>
        <p:spPr>
          <a:xfrm>
            <a:off x="10020300" y="3827463"/>
            <a:ext cx="423863" cy="490537"/>
          </a:xfr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/>
          <p:nvPr>
            <p:custDataLst>
              <p:tags r:id="rId1"/>
            </p:custDataLst>
          </p:nvPr>
        </p:nvSpPr>
        <p:spPr>
          <a:xfrm>
            <a:off x="2012633" y="4649788"/>
            <a:ext cx="2414587" cy="3698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algn="ctr"/>
            <a:r>
              <a:rPr lang="en-US" sz="15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提高公众意识</a:t>
            </a:r>
            <a:endParaRPr lang="en-US" sz="1100"/>
          </a:p>
        </p:txBody>
      </p:sp>
      <p:sp>
        <p:nvSpPr>
          <p:cNvPr id="17411" name="AutoShape 3"/>
          <p:cNvSpPr/>
          <p:nvPr>
            <p:custDataLst>
              <p:tags r:id="rId2"/>
            </p:custDataLst>
          </p:nvPr>
        </p:nvSpPr>
        <p:spPr>
          <a:xfrm>
            <a:off x="4719320" y="4649788"/>
            <a:ext cx="2414588" cy="3698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algn="ctr"/>
            <a:r>
              <a:rPr lang="en-US" sz="15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个人防护</a:t>
            </a:r>
            <a:endParaRPr lang="en-US" sz="1100"/>
          </a:p>
        </p:txBody>
      </p:sp>
      <p:sp>
        <p:nvSpPr>
          <p:cNvPr id="17412" name="AutoShape 4"/>
          <p:cNvSpPr/>
          <p:nvPr>
            <p:custDataLst>
              <p:tags r:id="rId3"/>
            </p:custDataLst>
          </p:nvPr>
        </p:nvSpPr>
        <p:spPr>
          <a:xfrm>
            <a:off x="7364095" y="4649788"/>
            <a:ext cx="2414588" cy="3698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algn="ctr"/>
            <a:r>
              <a:rPr lang="en-US" sz="15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环境卫生</a:t>
            </a:r>
            <a:endParaRPr lang="en-US" sz="1100"/>
          </a:p>
        </p:txBody>
      </p:sp>
      <p:grpSp>
        <p:nvGrpSpPr>
          <p:cNvPr id="17414" name="Group 6"/>
          <p:cNvGrpSpPr/>
          <p:nvPr/>
        </p:nvGrpSpPr>
        <p:grpSpPr>
          <a:xfrm>
            <a:off x="455613" y="93663"/>
            <a:ext cx="10641012" cy="914400"/>
            <a:chOff x="454963" y="93878"/>
            <a:chExt cx="10641129" cy="914400"/>
          </a:xfrm>
        </p:grpSpPr>
        <p:sp>
          <p:nvSpPr>
            <p:cNvPr id="17415" name="AutoShape 7"/>
            <p:cNvSpPr/>
            <p:nvPr>
              <p:custDataLst>
                <p:tags r:id="rId17"/>
              </p:custDataLst>
            </p:nvPr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6" name="AutoShape 8"/>
            <p:cNvSpPr/>
            <p:nvPr>
              <p:custDataLst>
                <p:tags r:id="rId18"/>
              </p:custDataLst>
            </p:nvPr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7" name="AutoShape 9"/>
            <p:cNvSpPr/>
            <p:nvPr>
              <p:custDataLst>
                <p:tags r:id="rId19"/>
              </p:custDataLst>
            </p:nvPr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8" name="AutoShape 10"/>
            <p:cNvSpPr/>
            <p:nvPr>
              <p:custDataLst>
                <p:tags r:id="rId20"/>
              </p:custDataLst>
            </p:nvPr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19" name="AutoShape 11"/>
            <p:cNvSpPr/>
            <p:nvPr>
              <p:custDataLst>
                <p:tags r:id="rId21"/>
              </p:custDataLst>
            </p:nvPr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0" name="AutoShape 12"/>
            <p:cNvSpPr/>
            <p:nvPr>
              <p:custDataLst>
                <p:tags r:id="rId22"/>
              </p:custDataLst>
            </p:nvPr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1" name="AutoShape 13"/>
            <p:cNvSpPr/>
            <p:nvPr>
              <p:custDataLst>
                <p:tags r:id="rId23"/>
              </p:custDataLst>
            </p:nvPr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2" name="AutoShape 14"/>
            <p:cNvSpPr/>
            <p:nvPr>
              <p:custDataLst>
                <p:tags r:id="rId24"/>
              </p:custDataLst>
            </p:nvPr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3" name="AutoShape 15"/>
            <p:cNvSpPr/>
            <p:nvPr>
              <p:custDataLst>
                <p:tags r:id="rId25"/>
              </p:custDataLst>
            </p:nvPr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4" name="AutoShape 16"/>
            <p:cNvSpPr/>
            <p:nvPr>
              <p:custDataLst>
                <p:tags r:id="rId26"/>
              </p:custDataLst>
            </p:nvPr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5" name="AutoShape 17"/>
            <p:cNvSpPr/>
            <p:nvPr>
              <p:custDataLst>
                <p:tags r:id="rId27"/>
              </p:custDataLst>
            </p:nvPr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6" name="AutoShape 18"/>
            <p:cNvSpPr/>
            <p:nvPr>
              <p:custDataLst>
                <p:tags r:id="rId28"/>
              </p:custDataLst>
            </p:nvPr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7" name="AutoShape 19"/>
            <p:cNvSpPr/>
            <p:nvPr>
              <p:custDataLst>
                <p:tags r:id="rId29"/>
              </p:custDataLst>
            </p:nvPr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8" name="AutoShape 20"/>
            <p:cNvSpPr/>
            <p:nvPr>
              <p:custDataLst>
                <p:tags r:id="rId30"/>
              </p:custDataLst>
            </p:nvPr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29" name="AutoShape 21"/>
            <p:cNvSpPr/>
            <p:nvPr>
              <p:custDataLst>
                <p:tags r:id="rId31"/>
              </p:custDataLst>
            </p:nvPr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30" name="AutoShape 22"/>
            <p:cNvSpPr/>
            <p:nvPr>
              <p:custDataLst>
                <p:tags r:id="rId32"/>
              </p:custDataLst>
            </p:nvPr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31" name="AutoShape 23"/>
            <p:cNvSpPr/>
            <p:nvPr>
              <p:custDataLst>
                <p:tags r:id="rId33"/>
              </p:custDataLst>
            </p:nvPr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32" name="AutoShape 24"/>
            <p:cNvSpPr/>
            <p:nvPr>
              <p:custDataLst>
                <p:tags r:id="rId34"/>
              </p:custDataLst>
            </p:nvPr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33" name="AutoShape 25"/>
            <p:cNvSpPr/>
            <p:nvPr>
              <p:custDataLst>
                <p:tags r:id="rId35"/>
              </p:custDataLst>
            </p:nvPr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34" name="AutoShape 26"/>
            <p:cNvSpPr/>
            <p:nvPr>
              <p:custDataLst>
                <p:tags r:id="rId36"/>
              </p:custDataLst>
            </p:nvPr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435" name="TextBox 27"/>
            <p:cNvSpPr/>
            <p:nvPr>
              <p:custDataLst>
                <p:tags r:id="rId37"/>
              </p:custDataLst>
            </p:nvPr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3825" tIns="123825" rIns="57150" bIns="123825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预防措施</a:t>
              </a:r>
            </a:p>
          </p:txBody>
        </p:sp>
      </p:grpSp>
      <p:pic>
        <p:nvPicPr>
          <p:cNvPr id="17436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/>
          <a:srcRect l="13707" r="13707"/>
          <a:stretch>
            <a:fillRect/>
          </a:stretch>
        </p:blipFill>
        <p:spPr>
          <a:xfrm>
            <a:off x="2036445" y="1268413"/>
            <a:ext cx="2465388" cy="2459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7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/>
          <a:srcRect l="14584" r="14584"/>
          <a:stretch>
            <a:fillRect/>
          </a:stretch>
        </p:blipFill>
        <p:spPr>
          <a:xfrm>
            <a:off x="4714558" y="1268413"/>
            <a:ext cx="2465387" cy="2459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8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/>
          <a:srcRect l="16547" r="16547"/>
          <a:stretch>
            <a:fillRect/>
          </a:stretch>
        </p:blipFill>
        <p:spPr>
          <a:xfrm>
            <a:off x="7392670" y="1268413"/>
            <a:ext cx="2465388" cy="2459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40" name="AutoShape 32"/>
          <p:cNvSpPr/>
          <p:nvPr>
            <p:custDataLst>
              <p:tags r:id="rId7"/>
            </p:custDataLst>
          </p:nvPr>
        </p:nvSpPr>
        <p:spPr>
          <a:xfrm>
            <a:off x="2555558" y="3041650"/>
            <a:ext cx="1428750" cy="1428750"/>
          </a:xfrm>
          <a:prstGeom prst="rect">
            <a:avLst/>
          </a:prstGeom>
          <a:solidFill>
            <a:schemeClr val="accent1">
              <a:alpha val="72249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7441" name="AutoShape 33"/>
          <p:cNvSpPr/>
          <p:nvPr>
            <p:custDataLst>
              <p:tags r:id="rId8"/>
            </p:custDataLst>
          </p:nvPr>
        </p:nvSpPr>
        <p:spPr>
          <a:xfrm>
            <a:off x="5233670" y="3041650"/>
            <a:ext cx="1428750" cy="1428750"/>
          </a:xfrm>
          <a:prstGeom prst="rect">
            <a:avLst/>
          </a:prstGeom>
          <a:solidFill>
            <a:srgbClr val="005F54">
              <a:alpha val="85097"/>
            </a:srgb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7443" name="AutoShape 35"/>
          <p:cNvSpPr/>
          <p:nvPr>
            <p:custDataLst>
              <p:tags r:id="rId9"/>
            </p:custDataLst>
          </p:nvPr>
        </p:nvSpPr>
        <p:spPr>
          <a:xfrm>
            <a:off x="7911783" y="3041650"/>
            <a:ext cx="1428750" cy="1428750"/>
          </a:xfrm>
          <a:prstGeom prst="rect">
            <a:avLst/>
          </a:prstGeom>
          <a:solidFill>
            <a:schemeClr val="accent1">
              <a:alpha val="84999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7444" name="TextBox 36"/>
          <p:cNvSpPr/>
          <p:nvPr>
            <p:custDataLst>
              <p:tags r:id="rId10"/>
            </p:custDataLst>
          </p:nvPr>
        </p:nvSpPr>
        <p:spPr>
          <a:xfrm>
            <a:off x="2585720" y="3430588"/>
            <a:ext cx="1368425" cy="6826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7445" name="TextBox 37"/>
          <p:cNvSpPr/>
          <p:nvPr>
            <p:custDataLst>
              <p:tags r:id="rId11"/>
            </p:custDataLst>
          </p:nvPr>
        </p:nvSpPr>
        <p:spPr>
          <a:xfrm>
            <a:off x="5265420" y="3430588"/>
            <a:ext cx="1363663" cy="6826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7446" name="TextBox 38"/>
          <p:cNvSpPr/>
          <p:nvPr>
            <p:custDataLst>
              <p:tags r:id="rId12"/>
            </p:custDataLst>
          </p:nvPr>
        </p:nvSpPr>
        <p:spPr>
          <a:xfrm>
            <a:off x="7943533" y="3430588"/>
            <a:ext cx="1363662" cy="6826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7448" name="AutoShape 40"/>
          <p:cNvSpPr/>
          <p:nvPr>
            <p:custDataLst>
              <p:tags r:id="rId13"/>
            </p:custDataLst>
          </p:nvPr>
        </p:nvSpPr>
        <p:spPr>
          <a:xfrm>
            <a:off x="2061845" y="5083175"/>
            <a:ext cx="2414588" cy="1000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1"/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通过宣传教育，提高公众对发热伴血小板减少综合征的认知和预防意识。</a:t>
            </a:r>
            <a:endParaRPr lang="en-US" sz="1100"/>
          </a:p>
        </p:txBody>
      </p:sp>
      <p:sp>
        <p:nvSpPr>
          <p:cNvPr id="17449" name="AutoShape 41"/>
          <p:cNvSpPr/>
          <p:nvPr>
            <p:custDataLst>
              <p:tags r:id="rId14"/>
            </p:custDataLst>
          </p:nvPr>
        </p:nvSpPr>
        <p:spPr>
          <a:xfrm>
            <a:off x="4739958" y="5083175"/>
            <a:ext cx="2414587" cy="1000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1"/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教育公众在流行季节注意个人卫生，勤洗手、戴口罩，避免接触可能的感染源。</a:t>
            </a:r>
            <a:endParaRPr lang="en-US" sz="1100"/>
          </a:p>
        </p:txBody>
      </p:sp>
      <p:sp>
        <p:nvSpPr>
          <p:cNvPr id="17450" name="AutoShape 42"/>
          <p:cNvSpPr/>
          <p:nvPr>
            <p:custDataLst>
              <p:tags r:id="rId15"/>
            </p:custDataLst>
          </p:nvPr>
        </p:nvSpPr>
        <p:spPr>
          <a:xfrm>
            <a:off x="7418070" y="5083175"/>
            <a:ext cx="2414588" cy="1000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1"/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加强环境卫生管理，定期清理和消毒公共场所和家庭环境。</a:t>
            </a:r>
            <a:endParaRPr lang="en-US" sz="1100"/>
          </a:p>
        </p:txBody>
      </p:sp>
      <p:sp>
        <p:nvSpPr>
          <p:cNvPr id="17451" name="AutoShape 43"/>
          <p:cNvSpPr/>
          <p:nvPr>
            <p:custDataLst>
              <p:tags r:id="rId16"/>
            </p:custDataLst>
          </p:nvPr>
        </p:nvSpPr>
        <p:spPr>
          <a:xfrm>
            <a:off x="8951913" y="5153025"/>
            <a:ext cx="2414587" cy="1000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1"/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endParaRPr lang="en-US" sz="11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>
          <a:xfrm>
            <a:off x="350838" y="3052763"/>
            <a:ext cx="11325225" cy="922337"/>
            <a:chOff x="350322" y="3053314"/>
            <a:chExt cx="11325216" cy="921639"/>
          </a:xfrm>
        </p:grpSpPr>
        <p:sp>
          <p:nvSpPr>
            <p:cNvPr id="28675" name="TextBox 3"/>
            <p:cNvSpPr/>
            <p:nvPr>
              <p:custDataLst>
                <p:tags r:id="rId2"/>
              </p:custDataLst>
            </p:nvPr>
          </p:nvSpPr>
          <p:spPr>
            <a:xfrm>
              <a:off x="350322" y="3169043"/>
              <a:ext cx="7437120" cy="6886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14300" tIns="57150" rIns="114300" bIns="57150" anchor="t" anchorCtr="0">
              <a:spAutoFit/>
            </a:bodyPr>
            <a:lstStyle/>
            <a:p>
              <a:pPr>
                <a:lnSpc>
                  <a:spcPct val="56000"/>
                </a:lnSpc>
              </a:pPr>
              <a:r>
                <a:rPr lang="en-US" sz="63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THANKS FOR</a:t>
              </a:r>
            </a:p>
          </p:txBody>
        </p:sp>
        <p:sp>
          <p:nvSpPr>
            <p:cNvPr id="28676" name="TextBox 4"/>
            <p:cNvSpPr/>
            <p:nvPr>
              <p:custDataLst>
                <p:tags r:id="rId3"/>
              </p:custDataLst>
            </p:nvPr>
          </p:nvSpPr>
          <p:spPr>
            <a:xfrm>
              <a:off x="5923048" y="3053314"/>
              <a:ext cx="5752490" cy="921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14300" tIns="57150" rIns="114300" bIns="57150" anchor="t" anchorCtr="0">
              <a:spAutoFit/>
            </a:bodyPr>
            <a:lstStyle/>
            <a:p>
              <a:pPr>
                <a:lnSpc>
                  <a:spcPct val="80000"/>
                </a:lnSpc>
                <a:spcBef>
                  <a:spcPts val="450"/>
                </a:spcBef>
              </a:pPr>
              <a:r>
                <a:rPr lang="en-US" sz="63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WATCHING</a:t>
              </a:r>
            </a:p>
          </p:txBody>
        </p:sp>
      </p:grpSp>
      <p:sp>
        <p:nvSpPr>
          <p:cNvPr id="28677" name="TextBox 5"/>
          <p:cNvSpPr/>
          <p:nvPr>
            <p:custDataLst>
              <p:tags r:id="rId1"/>
            </p:custDataLst>
          </p:nvPr>
        </p:nvSpPr>
        <p:spPr>
          <a:xfrm>
            <a:off x="350838" y="4029075"/>
            <a:ext cx="6965950" cy="847725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感谢您的观看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/>
          <p:nvPr>
            <p:custDataLst>
              <p:tags r:id="rId1"/>
            </p:custDataLst>
          </p:nvPr>
        </p:nvSpPr>
        <p:spPr>
          <a:xfrm>
            <a:off x="1141413" y="0"/>
            <a:ext cx="2809875" cy="3421063"/>
          </a:xfrm>
          <a:prstGeom prst="rect">
            <a:avLst/>
          </a:prstGeom>
          <a:gradFill rotWithShape="0">
            <a:gsLst>
              <a:gs pos="0">
                <a:schemeClr val="accent2">
                  <a:alpha val="75000"/>
                </a:schemeClr>
              </a:gs>
              <a:gs pos="100000">
                <a:srgbClr val="002A26">
                  <a:alpha val="75000"/>
                </a:srgbClr>
              </a:gs>
            </a:gsLst>
            <a:lin ang="16200000"/>
            <a:tileRect/>
          </a:gra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3075" name="AutoShape 3"/>
          <p:cNvSpPr/>
          <p:nvPr>
            <p:custDataLst>
              <p:tags r:id="rId2"/>
            </p:custDataLst>
          </p:nvPr>
        </p:nvSpPr>
        <p:spPr>
          <a:xfrm>
            <a:off x="1141413" y="1982788"/>
            <a:ext cx="2809875" cy="2809875"/>
          </a:xfrm>
          <a:prstGeom prst="ellipse">
            <a:avLst/>
          </a:pr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rgbClr val="38F0FF"/>
              </a:gs>
            </a:gsLst>
            <a:lin ang="0"/>
            <a:tileRect/>
          </a:gra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3076" name="TextBox 4"/>
          <p:cNvSpPr/>
          <p:nvPr>
            <p:custDataLst>
              <p:tags r:id="rId3"/>
            </p:custDataLst>
          </p:nvPr>
        </p:nvSpPr>
        <p:spPr>
          <a:xfrm>
            <a:off x="1884363" y="2655888"/>
            <a:ext cx="2005012" cy="614362"/>
          </a:xfrm>
          <a:prstGeom prst="rect">
            <a:avLst/>
          </a:prstGeom>
          <a:noFill/>
          <a:ln w="9525">
            <a:noFill/>
          </a:ln>
        </p:spPr>
        <p:txBody>
          <a:bodyPr wrap="square" lIns="123825" tIns="123825" rIns="57150" bIns="123825" anchor="t" anchorCtr="0">
            <a:spAutoFit/>
          </a:bodyPr>
          <a:lstStyle/>
          <a:p>
            <a:pPr>
              <a:lnSpc>
                <a:spcPct val="17400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CATALOGUE</a:t>
            </a:r>
          </a:p>
        </p:txBody>
      </p:sp>
      <p:sp>
        <p:nvSpPr>
          <p:cNvPr id="3077" name="TextBox 5"/>
          <p:cNvSpPr/>
          <p:nvPr>
            <p:custDataLst>
              <p:tags r:id="rId4"/>
            </p:custDataLst>
          </p:nvPr>
        </p:nvSpPr>
        <p:spPr>
          <a:xfrm>
            <a:off x="1649413" y="2817813"/>
            <a:ext cx="1766887" cy="1835150"/>
          </a:xfrm>
          <a:prstGeom prst="rect">
            <a:avLst/>
          </a:prstGeom>
          <a:noFill/>
          <a:ln w="9525">
            <a:noFill/>
          </a:ln>
        </p:spPr>
        <p:txBody>
          <a:bodyPr wrap="square" lIns="123825" tIns="123825" rIns="57150" bIns="123825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57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3078" name="TextBox 6"/>
          <p:cNvSpPr/>
          <p:nvPr>
            <p:custDataLst>
              <p:tags r:id="rId5"/>
            </p:custDataLst>
          </p:nvPr>
        </p:nvSpPr>
        <p:spPr>
          <a:xfrm>
            <a:off x="5345113" y="1304925"/>
            <a:ext cx="5981700" cy="2954783"/>
          </a:xfrm>
          <a:prstGeom prst="rect">
            <a:avLst/>
          </a:prstGeom>
          <a:noFill/>
          <a:ln w="9525">
            <a:noFill/>
          </a:ln>
        </p:spPr>
        <p:txBody>
          <a:bodyPr wrap="square" lIns="123825" tIns="123825" rIns="57150" bIns="123825" anchor="t" anchorCtr="0">
            <a:spAutoFit/>
          </a:bodyPr>
          <a:lstStyle/>
          <a:p>
            <a:pPr marL="20320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 dirty="0" err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发热伴血小板减少综合征概述</a:t>
            </a:r>
            <a:endParaRPr 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0320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 dirty="0" err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发热伴血小板减少综合征的诊断</a:t>
            </a:r>
            <a:endParaRPr 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0320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 dirty="0" err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流行病学调查</a:t>
            </a:r>
            <a:endParaRPr 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0320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 dirty="0" err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发热伴血小板减少综合征的预防与控制</a:t>
            </a:r>
            <a:endParaRPr 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Arial" panose="020B0604020202020204"/>
              <a:buNone/>
            </a:pPr>
            <a:endParaRPr 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79" name="Connector 7"/>
          <p:cNvCxnSpPr/>
          <p:nvPr>
            <p:custDataLst>
              <p:tags r:id="rId6"/>
            </p:custDataLst>
          </p:nvPr>
        </p:nvCxnSpPr>
        <p:spPr>
          <a:xfrm>
            <a:off x="3198813" y="2897188"/>
            <a:ext cx="0" cy="130175"/>
          </a:xfrm>
          <a:prstGeom prst="line">
            <a:avLst/>
          </a:prstGeom>
          <a:ln w="9525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0" name="Connector 8"/>
          <p:cNvCxnSpPr/>
          <p:nvPr>
            <p:custDataLst>
              <p:tags r:id="rId7"/>
            </p:custDataLst>
          </p:nvPr>
        </p:nvCxnSpPr>
        <p:spPr>
          <a:xfrm>
            <a:off x="1824038" y="2897188"/>
            <a:ext cx="0" cy="130175"/>
          </a:xfrm>
          <a:prstGeom prst="line">
            <a:avLst/>
          </a:prstGeom>
          <a:ln w="9525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81" name="AutoShape 9"/>
          <p:cNvSpPr/>
          <p:nvPr>
            <p:custDataLst>
              <p:tags r:id="rId8"/>
            </p:custDataLst>
          </p:nvPr>
        </p:nvSpPr>
        <p:spPr>
          <a:xfrm>
            <a:off x="611188" y="2481263"/>
            <a:ext cx="260350" cy="1408112"/>
          </a:xfrm>
          <a:prstGeom prst="rect">
            <a:avLst/>
          </a:prstGeom>
          <a:gradFill rotWithShape="0">
            <a:gsLst>
              <a:gs pos="0">
                <a:schemeClr val="accent2">
                  <a:alpha val="50999"/>
                </a:schemeClr>
              </a:gs>
              <a:gs pos="100000">
                <a:srgbClr val="002A26">
                  <a:alpha val="50999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3082" name="AutoShape 10"/>
          <p:cNvSpPr/>
          <p:nvPr>
            <p:custDataLst>
              <p:tags r:id="rId9"/>
            </p:custDataLst>
          </p:nvPr>
        </p:nvSpPr>
        <p:spPr>
          <a:xfrm>
            <a:off x="611188" y="2352675"/>
            <a:ext cx="260350" cy="260350"/>
          </a:xfrm>
          <a:prstGeom prst="ellipse">
            <a:avLst/>
          </a:prstGeom>
          <a:solidFill>
            <a:srgbClr val="7AF5FF"/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3083" name="AutoShape 11"/>
          <p:cNvSpPr/>
          <p:nvPr>
            <p:custDataLst>
              <p:tags r:id="rId10"/>
            </p:custDataLst>
          </p:nvPr>
        </p:nvSpPr>
        <p:spPr>
          <a:xfrm>
            <a:off x="-1022350" y="4868863"/>
            <a:ext cx="1812925" cy="1812925"/>
          </a:xfrm>
          <a:prstGeom prst="ellipse">
            <a:avLst/>
          </a:prstGeom>
          <a:gradFill rotWithShape="0">
            <a:gsLst>
              <a:gs pos="0">
                <a:schemeClr val="accent2">
                  <a:alpha val="26999"/>
                </a:schemeClr>
              </a:gs>
              <a:gs pos="100000">
                <a:srgbClr val="7AF5FF">
                  <a:alpha val="27058"/>
                </a:srgbClr>
              </a:gs>
            </a:gsLst>
            <a:lin ang="0"/>
            <a:tileRect/>
          </a:gra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3084" name="AutoShape 12"/>
          <p:cNvSpPr/>
          <p:nvPr>
            <p:custDataLst>
              <p:tags r:id="rId11"/>
            </p:custDataLst>
          </p:nvPr>
        </p:nvSpPr>
        <p:spPr>
          <a:xfrm>
            <a:off x="4298950" y="0"/>
            <a:ext cx="668338" cy="1916113"/>
          </a:xfrm>
          <a:prstGeom prst="rect">
            <a:avLst/>
          </a:prstGeom>
          <a:gradFill rotWithShape="0">
            <a:gsLst>
              <a:gs pos="0">
                <a:schemeClr val="accent2">
                  <a:alpha val="62000"/>
                </a:schemeClr>
              </a:gs>
              <a:gs pos="100000">
                <a:srgbClr val="002A26">
                  <a:alpha val="62000"/>
                </a:srgbClr>
              </a:gs>
            </a:gsLst>
            <a:lin ang="16200000"/>
            <a:tileRect/>
          </a:gra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3085" name="AutoShape 13"/>
          <p:cNvSpPr/>
          <p:nvPr>
            <p:custDataLst>
              <p:tags r:id="rId12"/>
            </p:custDataLst>
          </p:nvPr>
        </p:nvSpPr>
        <p:spPr>
          <a:xfrm>
            <a:off x="4298950" y="1581150"/>
            <a:ext cx="668338" cy="6683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3086" name="AutoShape 14"/>
          <p:cNvSpPr/>
          <p:nvPr>
            <p:custDataLst>
              <p:tags r:id="rId13"/>
            </p:custDataLst>
          </p:nvPr>
        </p:nvSpPr>
        <p:spPr>
          <a:xfrm>
            <a:off x="10066338" y="5913438"/>
            <a:ext cx="531812" cy="531812"/>
          </a:xfrm>
          <a:prstGeom prst="ellipse">
            <a:avLst/>
          </a:prstGeom>
          <a:gradFill rotWithShape="0">
            <a:gsLst>
              <a:gs pos="0">
                <a:schemeClr val="accent2">
                  <a:alpha val="59000"/>
                </a:schemeClr>
              </a:gs>
              <a:gs pos="100000">
                <a:srgbClr val="7AF5FF">
                  <a:alpha val="58823"/>
                </a:srgbClr>
              </a:gs>
            </a:gsLst>
            <a:lin ang="0"/>
            <a:tileRect/>
          </a:gra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3087" name="AutoShape 15"/>
          <p:cNvSpPr/>
          <p:nvPr>
            <p:custDataLst>
              <p:tags r:id="rId14"/>
            </p:custDataLst>
          </p:nvPr>
        </p:nvSpPr>
        <p:spPr>
          <a:xfrm>
            <a:off x="10779125" y="-508000"/>
            <a:ext cx="2424113" cy="2424113"/>
          </a:xfrm>
          <a:prstGeom prst="ellipse">
            <a:avLst/>
          </a:prstGeom>
          <a:gradFill rotWithShape="0">
            <a:gsLst>
              <a:gs pos="0">
                <a:schemeClr val="accent2">
                  <a:alpha val="26999"/>
                </a:schemeClr>
              </a:gs>
              <a:gs pos="100000">
                <a:srgbClr val="7AF5FF">
                  <a:alpha val="27058"/>
                </a:srgbClr>
              </a:gs>
            </a:gsLst>
            <a:lin ang="0"/>
            <a:tileRect/>
          </a:gradFill>
          <a:ln w="9525"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/>
          <p:nvPr>
            <p:custDataLst>
              <p:tags r:id="rId1"/>
            </p:custDataLst>
          </p:nvPr>
        </p:nvSpPr>
        <p:spPr>
          <a:xfrm>
            <a:off x="0" y="2817813"/>
            <a:ext cx="12192000" cy="2508250"/>
          </a:xfrm>
          <a:prstGeom prst="rect">
            <a:avLst/>
          </a:prstGeom>
          <a:solidFill>
            <a:srgbClr val="002A2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4099" name="TextBox 3"/>
          <p:cNvSpPr/>
          <p:nvPr>
            <p:custDataLst>
              <p:tags r:id="rId2"/>
            </p:custDataLst>
          </p:nvPr>
        </p:nvSpPr>
        <p:spPr>
          <a:xfrm>
            <a:off x="411163" y="3100388"/>
            <a:ext cx="8039100" cy="194310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4100" name="TextBox 4"/>
          <p:cNvSpPr/>
          <p:nvPr>
            <p:custDataLst>
              <p:tags r:id="rId3"/>
            </p:custDataLst>
          </p:nvPr>
        </p:nvSpPr>
        <p:spPr>
          <a:xfrm>
            <a:off x="2505075" y="3157538"/>
            <a:ext cx="6715125" cy="182880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发热伴血小板减少综合征概述</a:t>
            </a:r>
          </a:p>
        </p:txBody>
      </p:sp>
      <p:sp>
        <p:nvSpPr>
          <p:cNvPr id="4101" name="AutoShape 5"/>
          <p:cNvSpPr/>
          <p:nvPr>
            <p:custDataLst>
              <p:tags r:id="rId4"/>
            </p:custDataLst>
          </p:nvPr>
        </p:nvSpPr>
        <p:spPr>
          <a:xfrm>
            <a:off x="0" y="2817813"/>
            <a:ext cx="254000" cy="25082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4102" name="AutoShape 6"/>
          <p:cNvSpPr/>
          <p:nvPr>
            <p:custDataLst>
              <p:tags r:id="rId5"/>
            </p:custDataLst>
          </p:nvPr>
        </p:nvSpPr>
        <p:spPr>
          <a:xfrm>
            <a:off x="9280525" y="2817813"/>
            <a:ext cx="2911475" cy="25082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4103" name="AutoShape 7"/>
          <p:cNvSpPr/>
          <p:nvPr>
            <p:custDataLst>
              <p:tags r:id="rId6"/>
            </p:custDataLst>
          </p:nvPr>
        </p:nvSpPr>
        <p:spPr>
          <a:xfrm>
            <a:off x="9675813" y="3535363"/>
            <a:ext cx="1074737" cy="1074737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38100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104" name="Freeform 8"/>
          <p:cNvSpPr/>
          <p:nvPr>
            <p:custDataLst>
              <p:tags r:id="rId7"/>
            </p:custDataLst>
          </p:nvPr>
        </p:nvSpPr>
        <p:spPr>
          <a:xfrm>
            <a:off x="10020300" y="3827463"/>
            <a:ext cx="423863" cy="490537"/>
          </a:xfr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/>
          <p:nvPr>
            <p:custDataLst>
              <p:tags r:id="rId1"/>
            </p:custDataLst>
          </p:nvPr>
        </p:nvSpPr>
        <p:spPr>
          <a:xfrm>
            <a:off x="763588" y="1414463"/>
            <a:ext cx="6734175" cy="885825"/>
          </a:xfrm>
          <a:prstGeom prst="rect">
            <a:avLst/>
          </a:prstGeom>
          <a:noFill/>
          <a:ln w="9525">
            <a:noFill/>
          </a:ln>
        </p:spPr>
        <p:txBody>
          <a:bodyPr wrap="square" lIns="123825" tIns="123825" rIns="57150" bIns="123825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定义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763588" y="2093913"/>
            <a:ext cx="6734175" cy="1978660"/>
          </a:xfrm>
          <a:prstGeom prst="rect">
            <a:avLst/>
          </a:prstGeom>
          <a:noFill/>
          <a:ln w="9525">
            <a:noFill/>
          </a:ln>
        </p:spPr>
        <p:txBody>
          <a:bodyPr wrap="square" lIns="123825" tIns="123825" rIns="57150" bIns="1238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发热伴血小板减少综合征（SFTS）是</a:t>
            </a:r>
            <a:r>
              <a:rPr lang="zh-CN" alt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我国于</a:t>
            </a:r>
            <a:r>
              <a:rPr lang="en-US" altLang="zh-CN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2009</a:t>
            </a:r>
            <a:r>
              <a:rPr lang="zh-CN" alt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年首先发现的新发病毒性传染病，以发热伴血小板减少为主要临床表现，起病急，重症患者病死率高。本病主要经蜱虫叮咬传播，人与人之间也可经直接接触患者血液、血性分泌物、排泄物及其污染物传播，导致聚集性疫情发生。</a:t>
            </a:r>
            <a:r>
              <a:rPr lang="en-US" altLang="zh-CN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2010</a:t>
            </a:r>
            <a:r>
              <a:rPr lang="zh-CN" alt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年，要求参照乙类传染病进行报告管理。（之前分类为其它传染性疾病）</a:t>
            </a:r>
          </a:p>
        </p:txBody>
      </p:sp>
      <p:sp>
        <p:nvSpPr>
          <p:cNvPr id="5124" name="TextBox 4"/>
          <p:cNvSpPr/>
          <p:nvPr>
            <p:custDataLst>
              <p:tags r:id="rId3"/>
            </p:custDataLst>
          </p:nvPr>
        </p:nvSpPr>
        <p:spPr>
          <a:xfrm>
            <a:off x="688975" y="3949700"/>
            <a:ext cx="6524625" cy="885825"/>
          </a:xfrm>
          <a:prstGeom prst="rect">
            <a:avLst/>
          </a:prstGeom>
          <a:noFill/>
          <a:ln w="9525">
            <a:noFill/>
          </a:ln>
        </p:spPr>
        <p:txBody>
          <a:bodyPr wrap="square" lIns="123825" tIns="123825" rIns="57150" bIns="123825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症状</a:t>
            </a:r>
          </a:p>
        </p:txBody>
      </p:sp>
      <p:sp>
        <p:nvSpPr>
          <p:cNvPr id="5125" name="TextBox 5"/>
          <p:cNvSpPr/>
          <p:nvPr>
            <p:custDataLst>
              <p:tags r:id="rId4"/>
            </p:custDataLst>
          </p:nvPr>
        </p:nvSpPr>
        <p:spPr>
          <a:xfrm>
            <a:off x="688975" y="4646613"/>
            <a:ext cx="6810375" cy="1323975"/>
          </a:xfrm>
          <a:prstGeom prst="rect">
            <a:avLst/>
          </a:prstGeom>
          <a:noFill/>
          <a:ln w="9525">
            <a:noFill/>
          </a:ln>
        </p:spPr>
        <p:txBody>
          <a:bodyPr wrap="square" lIns="123825" tIns="123825" rIns="57150" bIns="1238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主要症状包括发热、乏力、恶心、呕吐、腹痛、腹泻、头痛、肌肉酸痛、关节痛等。严重病例可能出现多器官功能衰竭，如肝肾功能不全、心脏疾病等。</a:t>
            </a:r>
          </a:p>
        </p:txBody>
      </p:sp>
      <p:pic>
        <p:nvPicPr>
          <p:cNvPr id="5130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rcRect l="16812" r="16812"/>
          <a:stretch>
            <a:fillRect/>
          </a:stretch>
        </p:blipFill>
        <p:spPr>
          <a:xfrm>
            <a:off x="7802563" y="1298575"/>
            <a:ext cx="3679825" cy="4906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5" name="Group 15"/>
          <p:cNvGrpSpPr/>
          <p:nvPr/>
        </p:nvGrpSpPr>
        <p:grpSpPr>
          <a:xfrm>
            <a:off x="455613" y="93663"/>
            <a:ext cx="10641012" cy="914400"/>
            <a:chOff x="454963" y="93878"/>
            <a:chExt cx="10641129" cy="914400"/>
          </a:xfrm>
        </p:grpSpPr>
        <p:sp>
          <p:nvSpPr>
            <p:cNvPr id="5136" name="AutoShape 16"/>
            <p:cNvSpPr/>
            <p:nvPr>
              <p:custDataLst>
                <p:tags r:id="rId6"/>
              </p:custDataLst>
            </p:nvPr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37" name="AutoShape 17"/>
            <p:cNvSpPr/>
            <p:nvPr>
              <p:custDataLst>
                <p:tags r:id="rId7"/>
              </p:custDataLst>
            </p:nvPr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38" name="AutoShape 18"/>
            <p:cNvSpPr/>
            <p:nvPr>
              <p:custDataLst>
                <p:tags r:id="rId8"/>
              </p:custDataLst>
            </p:nvPr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39" name="AutoShape 19"/>
            <p:cNvSpPr/>
            <p:nvPr>
              <p:custDataLst>
                <p:tags r:id="rId9"/>
              </p:custDataLst>
            </p:nvPr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0" name="AutoShape 20"/>
            <p:cNvSpPr/>
            <p:nvPr>
              <p:custDataLst>
                <p:tags r:id="rId10"/>
              </p:custDataLst>
            </p:nvPr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1" name="AutoShape 21"/>
            <p:cNvSpPr/>
            <p:nvPr>
              <p:custDataLst>
                <p:tags r:id="rId11"/>
              </p:custDataLst>
            </p:nvPr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2" name="AutoShape 22"/>
            <p:cNvSpPr/>
            <p:nvPr>
              <p:custDataLst>
                <p:tags r:id="rId12"/>
              </p:custDataLst>
            </p:nvPr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3" name="AutoShape 23"/>
            <p:cNvSpPr/>
            <p:nvPr>
              <p:custDataLst>
                <p:tags r:id="rId13"/>
              </p:custDataLst>
            </p:nvPr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4" name="AutoShape 24"/>
            <p:cNvSpPr/>
            <p:nvPr>
              <p:custDataLst>
                <p:tags r:id="rId14"/>
              </p:custDataLst>
            </p:nvPr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5" name="AutoShape 25"/>
            <p:cNvSpPr/>
            <p:nvPr>
              <p:custDataLst>
                <p:tags r:id="rId15"/>
              </p:custDataLst>
            </p:nvPr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6" name="AutoShape 26"/>
            <p:cNvSpPr/>
            <p:nvPr>
              <p:custDataLst>
                <p:tags r:id="rId16"/>
              </p:custDataLst>
            </p:nvPr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7" name="AutoShape 27"/>
            <p:cNvSpPr/>
            <p:nvPr>
              <p:custDataLst>
                <p:tags r:id="rId17"/>
              </p:custDataLst>
            </p:nvPr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8" name="AutoShape 28"/>
            <p:cNvSpPr/>
            <p:nvPr>
              <p:custDataLst>
                <p:tags r:id="rId18"/>
              </p:custDataLst>
            </p:nvPr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9" name="AutoShape 29"/>
            <p:cNvSpPr/>
            <p:nvPr>
              <p:custDataLst>
                <p:tags r:id="rId19"/>
              </p:custDataLst>
            </p:nvPr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50" name="AutoShape 30"/>
            <p:cNvSpPr/>
            <p:nvPr>
              <p:custDataLst>
                <p:tags r:id="rId20"/>
              </p:custDataLst>
            </p:nvPr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51" name="AutoShape 31"/>
            <p:cNvSpPr/>
            <p:nvPr>
              <p:custDataLst>
                <p:tags r:id="rId21"/>
              </p:custDataLst>
            </p:nvPr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52" name="AutoShape 32"/>
            <p:cNvSpPr/>
            <p:nvPr>
              <p:custDataLst>
                <p:tags r:id="rId22"/>
              </p:custDataLst>
            </p:nvPr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53" name="AutoShape 33"/>
            <p:cNvSpPr/>
            <p:nvPr>
              <p:custDataLst>
                <p:tags r:id="rId23"/>
              </p:custDataLst>
            </p:nvPr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54" name="AutoShape 34"/>
            <p:cNvSpPr/>
            <p:nvPr>
              <p:custDataLst>
                <p:tags r:id="rId24"/>
              </p:custDataLst>
            </p:nvPr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55" name="AutoShape 35"/>
            <p:cNvSpPr/>
            <p:nvPr>
              <p:custDataLst>
                <p:tags r:id="rId25"/>
              </p:custDataLst>
            </p:nvPr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56" name="TextBox 36"/>
            <p:cNvSpPr/>
            <p:nvPr>
              <p:custDataLst>
                <p:tags r:id="rId26"/>
              </p:custDataLst>
            </p:nvPr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3825" tIns="123825" rIns="57150" bIns="123825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定义与症状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/>
          <a:srcRect l="23819" r="23819"/>
          <a:stretch>
            <a:fillRect/>
          </a:stretch>
        </p:blipFill>
        <p:spPr>
          <a:xfrm>
            <a:off x="874713" y="1868488"/>
            <a:ext cx="2051050" cy="391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/>
          <a:srcRect l="33380" r="33380"/>
          <a:stretch>
            <a:fillRect/>
          </a:stretch>
        </p:blipFill>
        <p:spPr>
          <a:xfrm>
            <a:off x="5907088" y="1868488"/>
            <a:ext cx="2051050" cy="391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/>
          <a:srcRect l="23643" r="23643"/>
          <a:stretch>
            <a:fillRect/>
          </a:stretch>
        </p:blipFill>
        <p:spPr>
          <a:xfrm>
            <a:off x="3390900" y="1868488"/>
            <a:ext cx="2051050" cy="3916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Freeform 5"/>
          <p:cNvSpPr/>
          <p:nvPr>
            <p:custDataLst>
              <p:tags r:id="rId4"/>
            </p:custDataLst>
          </p:nvPr>
        </p:nvSpPr>
        <p:spPr>
          <a:xfrm>
            <a:off x="8504238" y="1868488"/>
            <a:ext cx="301625" cy="495300"/>
          </a:xfrm>
          <a:solidFill>
            <a:srgbClr val="008E7E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6"/>
          <p:cNvSpPr/>
          <p:nvPr>
            <p:custDataLst>
              <p:tags r:id="rId5"/>
            </p:custDataLst>
          </p:nvPr>
        </p:nvSpPr>
        <p:spPr>
          <a:xfrm>
            <a:off x="8504238" y="4081463"/>
            <a:ext cx="334962" cy="307975"/>
          </a:xfrm>
          <a:solidFill>
            <a:srgbClr val="008E7E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AutoShape 7"/>
          <p:cNvSpPr/>
          <p:nvPr>
            <p:custDataLst>
              <p:tags r:id="rId6"/>
            </p:custDataLst>
          </p:nvPr>
        </p:nvSpPr>
        <p:spPr>
          <a:xfrm>
            <a:off x="8544243" y="836930"/>
            <a:ext cx="2708275" cy="13827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algn="just">
              <a:lnSpc>
                <a:spcPct val="150000"/>
              </a:lnSpc>
            </a:pPr>
            <a:r>
              <a:rPr lang="en-US" sz="13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SFTS主要由一种名为新型布尼亚病毒的病毒感染引起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的疾病。</a:t>
            </a:r>
          </a:p>
          <a:p>
            <a:pPr algn="just">
              <a:lnSpc>
                <a:spcPct val="150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布尼亚病毒一般寄生于狗、牛、羊等家养动物或者野生动物身上，如果人类被携带带病毒的蜱虫叮咬以后，可能会感染布尼亚病毒，导致患者出现发热、恶心、乏力、头痛、肌肉酸痛、淋巴结肿大、腹部压痛等症状，严重的时候还会使患者出现皮肤瘙痒、意识障碍、消化道出血等临床表现。在做临床实验室检查的时候，检查结果会显示血小板减少、白细胞减少、肝脏和肾脏器官受到损害，因此布尼亚病毒感染以后的疾病被称为发热伴血小板减少综合征。</a:t>
            </a:r>
          </a:p>
        </p:txBody>
      </p:sp>
      <p:sp>
        <p:nvSpPr>
          <p:cNvPr id="6152" name="AutoShape 8"/>
          <p:cNvSpPr/>
          <p:nvPr>
            <p:custDataLst>
              <p:tags r:id="rId7"/>
            </p:custDataLst>
          </p:nvPr>
        </p:nvSpPr>
        <p:spPr>
          <a:xfrm>
            <a:off x="8901113" y="1901825"/>
            <a:ext cx="20843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algn="ctr">
              <a:lnSpc>
                <a:spcPct val="120000"/>
              </a:lnSpc>
            </a:pPr>
            <a:endParaRPr lang="en-US" sz="1100"/>
          </a:p>
        </p:txBody>
      </p:sp>
      <p:sp>
        <p:nvSpPr>
          <p:cNvPr id="6153" name="AutoShape 9"/>
          <p:cNvSpPr/>
          <p:nvPr>
            <p:custDataLst>
              <p:tags r:id="rId8"/>
            </p:custDataLst>
          </p:nvPr>
        </p:nvSpPr>
        <p:spPr>
          <a:xfrm>
            <a:off x="8405813" y="4525963"/>
            <a:ext cx="2708275" cy="13827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algn="just">
              <a:lnSpc>
                <a:spcPct val="150000"/>
              </a:lnSpc>
            </a:pPr>
            <a:endParaRPr lang="en-US" sz="1100"/>
          </a:p>
        </p:txBody>
      </p:sp>
      <p:grpSp>
        <p:nvGrpSpPr>
          <p:cNvPr id="6155" name="Group 11"/>
          <p:cNvGrpSpPr/>
          <p:nvPr/>
        </p:nvGrpSpPr>
        <p:grpSpPr>
          <a:xfrm>
            <a:off x="455613" y="93663"/>
            <a:ext cx="10641012" cy="893445"/>
            <a:chOff x="454963" y="93878"/>
            <a:chExt cx="10641129" cy="893445"/>
          </a:xfrm>
        </p:grpSpPr>
        <p:sp>
          <p:nvSpPr>
            <p:cNvPr id="6156" name="AutoShape 12"/>
            <p:cNvSpPr/>
            <p:nvPr>
              <p:custDataLst>
                <p:tags r:id="rId9"/>
              </p:custDataLst>
            </p:nvPr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57" name="AutoShape 13"/>
            <p:cNvSpPr/>
            <p:nvPr>
              <p:custDataLst>
                <p:tags r:id="rId10"/>
              </p:custDataLst>
            </p:nvPr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58" name="AutoShape 14"/>
            <p:cNvSpPr/>
            <p:nvPr>
              <p:custDataLst>
                <p:tags r:id="rId11"/>
              </p:custDataLst>
            </p:nvPr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59" name="AutoShape 15"/>
            <p:cNvSpPr/>
            <p:nvPr>
              <p:custDataLst>
                <p:tags r:id="rId12"/>
              </p:custDataLst>
            </p:nvPr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0" name="AutoShape 16"/>
            <p:cNvSpPr/>
            <p:nvPr>
              <p:custDataLst>
                <p:tags r:id="rId13"/>
              </p:custDataLst>
            </p:nvPr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1" name="AutoShape 17"/>
            <p:cNvSpPr/>
            <p:nvPr>
              <p:custDataLst>
                <p:tags r:id="rId14"/>
              </p:custDataLst>
            </p:nvPr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2" name="AutoShape 18"/>
            <p:cNvSpPr/>
            <p:nvPr>
              <p:custDataLst>
                <p:tags r:id="rId15"/>
              </p:custDataLst>
            </p:nvPr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3" name="AutoShape 19"/>
            <p:cNvSpPr/>
            <p:nvPr>
              <p:custDataLst>
                <p:tags r:id="rId16"/>
              </p:custDataLst>
            </p:nvPr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4" name="AutoShape 20"/>
            <p:cNvSpPr/>
            <p:nvPr>
              <p:custDataLst>
                <p:tags r:id="rId17"/>
              </p:custDataLst>
            </p:nvPr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5" name="AutoShape 21"/>
            <p:cNvSpPr/>
            <p:nvPr>
              <p:custDataLst>
                <p:tags r:id="rId18"/>
              </p:custDataLst>
            </p:nvPr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6" name="AutoShape 22"/>
            <p:cNvSpPr/>
            <p:nvPr>
              <p:custDataLst>
                <p:tags r:id="rId19"/>
              </p:custDataLst>
            </p:nvPr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7" name="AutoShape 23"/>
            <p:cNvSpPr/>
            <p:nvPr>
              <p:custDataLst>
                <p:tags r:id="rId20"/>
              </p:custDataLst>
            </p:nvPr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8" name="AutoShape 24"/>
            <p:cNvSpPr/>
            <p:nvPr>
              <p:custDataLst>
                <p:tags r:id="rId21"/>
              </p:custDataLst>
            </p:nvPr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69" name="AutoShape 25"/>
            <p:cNvSpPr/>
            <p:nvPr>
              <p:custDataLst>
                <p:tags r:id="rId22"/>
              </p:custDataLst>
            </p:nvPr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70" name="AutoShape 26"/>
            <p:cNvSpPr/>
            <p:nvPr>
              <p:custDataLst>
                <p:tags r:id="rId23"/>
              </p:custDataLst>
            </p:nvPr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71" name="AutoShape 27"/>
            <p:cNvSpPr/>
            <p:nvPr>
              <p:custDataLst>
                <p:tags r:id="rId24"/>
              </p:custDataLst>
            </p:nvPr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72" name="AutoShape 28"/>
            <p:cNvSpPr/>
            <p:nvPr>
              <p:custDataLst>
                <p:tags r:id="rId25"/>
              </p:custDataLst>
            </p:nvPr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73" name="AutoShape 29"/>
            <p:cNvSpPr/>
            <p:nvPr>
              <p:custDataLst>
                <p:tags r:id="rId26"/>
              </p:custDataLst>
            </p:nvPr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74" name="AutoShape 30"/>
            <p:cNvSpPr/>
            <p:nvPr>
              <p:custDataLst>
                <p:tags r:id="rId27"/>
              </p:custDataLst>
            </p:nvPr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75" name="AutoShape 31"/>
            <p:cNvSpPr/>
            <p:nvPr>
              <p:custDataLst>
                <p:tags r:id="rId28"/>
              </p:custDataLst>
            </p:nvPr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76" name="TextBox 32"/>
            <p:cNvSpPr/>
            <p:nvPr>
              <p:custDataLst>
                <p:tags r:id="rId29"/>
              </p:custDataLst>
            </p:nvPr>
          </p:nvSpPr>
          <p:spPr>
            <a:xfrm>
              <a:off x="1094842" y="93878"/>
              <a:ext cx="10001250" cy="8934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3825" tIns="123825" rIns="57150" bIns="123825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布尼亚病毒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/>
          <a:srcRect l="3166" r="3166"/>
          <a:stretch>
            <a:fillRect/>
          </a:stretch>
        </p:blipFill>
        <p:spPr>
          <a:xfrm>
            <a:off x="6416675" y="1873250"/>
            <a:ext cx="2284413" cy="243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5"/>
          <a:srcRect l="67" r="67"/>
          <a:stretch>
            <a:fillRect/>
          </a:stretch>
        </p:blipFill>
        <p:spPr>
          <a:xfrm>
            <a:off x="704850" y="1873250"/>
            <a:ext cx="2286000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/>
          <a:srcRect l="3087" r="3087"/>
          <a:stretch>
            <a:fillRect/>
          </a:stretch>
        </p:blipFill>
        <p:spPr>
          <a:xfrm>
            <a:off x="9264650" y="1892300"/>
            <a:ext cx="2271713" cy="242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3174" r="3174"/>
          <a:stretch>
            <a:fillRect/>
          </a:stretch>
        </p:blipFill>
        <p:spPr>
          <a:xfrm>
            <a:off x="3571875" y="1892300"/>
            <a:ext cx="2266950" cy="24209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4" name="Group 6"/>
          <p:cNvGrpSpPr/>
          <p:nvPr/>
        </p:nvGrpSpPr>
        <p:grpSpPr>
          <a:xfrm>
            <a:off x="6416675" y="3460750"/>
            <a:ext cx="2284413" cy="746125"/>
            <a:chOff x="6416218" y="3460761"/>
            <a:chExt cx="2285143" cy="745998"/>
          </a:xfrm>
        </p:grpSpPr>
        <p:sp>
          <p:nvSpPr>
            <p:cNvPr id="7175" name="AutoShape 7"/>
            <p:cNvSpPr/>
            <p:nvPr>
              <p:custDataLst>
                <p:tags r:id="rId41"/>
              </p:custDataLst>
            </p:nvPr>
          </p:nvSpPr>
          <p:spPr>
            <a:xfrm>
              <a:off x="6416218" y="3460761"/>
              <a:ext cx="2285143" cy="745998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7176" name="Group 8"/>
          <p:cNvGrpSpPr/>
          <p:nvPr/>
        </p:nvGrpSpPr>
        <p:grpSpPr>
          <a:xfrm>
            <a:off x="6416675" y="4197350"/>
            <a:ext cx="2287588" cy="2112963"/>
            <a:chOff x="6416218" y="4197615"/>
            <a:chExt cx="2288381" cy="2112169"/>
          </a:xfrm>
        </p:grpSpPr>
        <p:sp>
          <p:nvSpPr>
            <p:cNvPr id="7177" name="AutoShape 9"/>
            <p:cNvSpPr/>
            <p:nvPr>
              <p:custDataLst>
                <p:tags r:id="rId40"/>
              </p:custDataLst>
            </p:nvPr>
          </p:nvSpPr>
          <p:spPr>
            <a:xfrm>
              <a:off x="6416218" y="4197615"/>
              <a:ext cx="2288381" cy="2112169"/>
            </a:xfrm>
            <a:prstGeom prst="rect">
              <a:avLst/>
            </a:prstGeom>
            <a:solidFill>
              <a:srgbClr val="005F54"/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7178" name="Group 10"/>
          <p:cNvGrpSpPr/>
          <p:nvPr/>
        </p:nvGrpSpPr>
        <p:grpSpPr>
          <a:xfrm>
            <a:off x="3571875" y="3460750"/>
            <a:ext cx="2286000" cy="852488"/>
            <a:chOff x="3571418" y="3460761"/>
            <a:chExt cx="2285429" cy="852159"/>
          </a:xfrm>
        </p:grpSpPr>
        <p:sp>
          <p:nvSpPr>
            <p:cNvPr id="7179" name="AutoShape 11"/>
            <p:cNvSpPr/>
            <p:nvPr>
              <p:custDataLst>
                <p:tags r:id="rId39"/>
              </p:custDataLst>
            </p:nvPr>
          </p:nvSpPr>
          <p:spPr>
            <a:xfrm>
              <a:off x="3571418" y="3460761"/>
              <a:ext cx="2285429" cy="852159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7180" name="Group 12"/>
          <p:cNvGrpSpPr/>
          <p:nvPr/>
        </p:nvGrpSpPr>
        <p:grpSpPr>
          <a:xfrm>
            <a:off x="3571875" y="4206875"/>
            <a:ext cx="2287588" cy="2103438"/>
            <a:chOff x="3571418" y="4206759"/>
            <a:chExt cx="2288096" cy="2103025"/>
          </a:xfrm>
        </p:grpSpPr>
        <p:sp>
          <p:nvSpPr>
            <p:cNvPr id="7181" name="AutoShape 13"/>
            <p:cNvSpPr/>
            <p:nvPr>
              <p:custDataLst>
                <p:tags r:id="rId38"/>
              </p:custDataLst>
            </p:nvPr>
          </p:nvSpPr>
          <p:spPr>
            <a:xfrm>
              <a:off x="3571418" y="4206759"/>
              <a:ext cx="2288096" cy="2103025"/>
            </a:xfrm>
            <a:prstGeom prst="rect">
              <a:avLst/>
            </a:prstGeom>
            <a:solidFill>
              <a:srgbClr val="005F54"/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7182" name="Group 14"/>
          <p:cNvGrpSpPr/>
          <p:nvPr/>
        </p:nvGrpSpPr>
        <p:grpSpPr>
          <a:xfrm>
            <a:off x="9264650" y="3460750"/>
            <a:ext cx="2286000" cy="746125"/>
            <a:chOff x="9265251" y="3460761"/>
            <a:chExt cx="2286000" cy="745998"/>
          </a:xfrm>
        </p:grpSpPr>
        <p:sp>
          <p:nvSpPr>
            <p:cNvPr id="7183" name="AutoShape 15"/>
            <p:cNvSpPr/>
            <p:nvPr>
              <p:custDataLst>
                <p:tags r:id="rId37"/>
              </p:custDataLst>
            </p:nvPr>
          </p:nvSpPr>
          <p:spPr>
            <a:xfrm>
              <a:off x="9265251" y="3460761"/>
              <a:ext cx="2286000" cy="745998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7184" name="Group 16"/>
          <p:cNvGrpSpPr/>
          <p:nvPr/>
        </p:nvGrpSpPr>
        <p:grpSpPr>
          <a:xfrm>
            <a:off x="9264650" y="4203700"/>
            <a:ext cx="2286000" cy="2105025"/>
            <a:chOff x="9265251" y="4204473"/>
            <a:chExt cx="2286000" cy="2105311"/>
          </a:xfrm>
        </p:grpSpPr>
        <p:sp>
          <p:nvSpPr>
            <p:cNvPr id="7185" name="AutoShape 17"/>
            <p:cNvSpPr/>
            <p:nvPr>
              <p:custDataLst>
                <p:tags r:id="rId36"/>
              </p:custDataLst>
            </p:nvPr>
          </p:nvSpPr>
          <p:spPr>
            <a:xfrm>
              <a:off x="9265251" y="4204473"/>
              <a:ext cx="2286000" cy="2105311"/>
            </a:xfrm>
            <a:prstGeom prst="rect">
              <a:avLst/>
            </a:prstGeom>
            <a:solidFill>
              <a:srgbClr val="005F54"/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7186" name="Group 18"/>
          <p:cNvGrpSpPr/>
          <p:nvPr/>
        </p:nvGrpSpPr>
        <p:grpSpPr>
          <a:xfrm>
            <a:off x="704850" y="3460750"/>
            <a:ext cx="2286000" cy="2849563"/>
            <a:chOff x="705451" y="3460761"/>
            <a:chExt cx="2286000" cy="2849023"/>
          </a:xfrm>
        </p:grpSpPr>
        <p:sp>
          <p:nvSpPr>
            <p:cNvPr id="7187" name="AutoShape 19"/>
            <p:cNvSpPr/>
            <p:nvPr>
              <p:custDataLst>
                <p:tags r:id="rId34"/>
              </p:custDataLst>
            </p:nvPr>
          </p:nvSpPr>
          <p:spPr>
            <a:xfrm>
              <a:off x="705451" y="3460761"/>
              <a:ext cx="2286000" cy="88392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88" name="AutoShape 20"/>
            <p:cNvSpPr/>
            <p:nvPr>
              <p:custDataLst>
                <p:tags r:id="rId35"/>
              </p:custDataLst>
            </p:nvPr>
          </p:nvSpPr>
          <p:spPr>
            <a:xfrm>
              <a:off x="705451" y="4206759"/>
              <a:ext cx="2286000" cy="2103025"/>
            </a:xfrm>
            <a:prstGeom prst="rect">
              <a:avLst/>
            </a:prstGeom>
            <a:solidFill>
              <a:srgbClr val="005F54"/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7189" name="Group 21"/>
          <p:cNvGrpSpPr/>
          <p:nvPr/>
        </p:nvGrpSpPr>
        <p:grpSpPr>
          <a:xfrm>
            <a:off x="455613" y="93663"/>
            <a:ext cx="10641012" cy="914400"/>
            <a:chOff x="454963" y="93878"/>
            <a:chExt cx="10641129" cy="914400"/>
          </a:xfrm>
        </p:grpSpPr>
        <p:sp>
          <p:nvSpPr>
            <p:cNvPr id="7190" name="AutoShape 22"/>
            <p:cNvSpPr/>
            <p:nvPr>
              <p:custDataLst>
                <p:tags r:id="rId13"/>
              </p:custDataLst>
            </p:nvPr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1" name="AutoShape 23"/>
            <p:cNvSpPr/>
            <p:nvPr>
              <p:custDataLst>
                <p:tags r:id="rId14"/>
              </p:custDataLst>
            </p:nvPr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2" name="AutoShape 24"/>
            <p:cNvSpPr/>
            <p:nvPr>
              <p:custDataLst>
                <p:tags r:id="rId15"/>
              </p:custDataLst>
            </p:nvPr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3" name="AutoShape 25"/>
            <p:cNvSpPr/>
            <p:nvPr>
              <p:custDataLst>
                <p:tags r:id="rId16"/>
              </p:custDataLst>
            </p:nvPr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4" name="AutoShape 26"/>
            <p:cNvSpPr/>
            <p:nvPr>
              <p:custDataLst>
                <p:tags r:id="rId17"/>
              </p:custDataLst>
            </p:nvPr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5" name="AutoShape 27"/>
            <p:cNvSpPr/>
            <p:nvPr>
              <p:custDataLst>
                <p:tags r:id="rId18"/>
              </p:custDataLst>
            </p:nvPr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6" name="AutoShape 28"/>
            <p:cNvSpPr/>
            <p:nvPr>
              <p:custDataLst>
                <p:tags r:id="rId19"/>
              </p:custDataLst>
            </p:nvPr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7" name="AutoShape 29"/>
            <p:cNvSpPr/>
            <p:nvPr>
              <p:custDataLst>
                <p:tags r:id="rId20"/>
              </p:custDataLst>
            </p:nvPr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8" name="AutoShape 30"/>
            <p:cNvSpPr/>
            <p:nvPr>
              <p:custDataLst>
                <p:tags r:id="rId21"/>
              </p:custDataLst>
            </p:nvPr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199" name="AutoShape 31"/>
            <p:cNvSpPr/>
            <p:nvPr>
              <p:custDataLst>
                <p:tags r:id="rId22"/>
              </p:custDataLst>
            </p:nvPr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0" name="AutoShape 32"/>
            <p:cNvSpPr/>
            <p:nvPr>
              <p:custDataLst>
                <p:tags r:id="rId23"/>
              </p:custDataLst>
            </p:nvPr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1" name="AutoShape 33"/>
            <p:cNvSpPr/>
            <p:nvPr>
              <p:custDataLst>
                <p:tags r:id="rId24"/>
              </p:custDataLst>
            </p:nvPr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2" name="AutoShape 34"/>
            <p:cNvSpPr/>
            <p:nvPr>
              <p:custDataLst>
                <p:tags r:id="rId25"/>
              </p:custDataLst>
            </p:nvPr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3" name="AutoShape 35"/>
            <p:cNvSpPr/>
            <p:nvPr>
              <p:custDataLst>
                <p:tags r:id="rId26"/>
              </p:custDataLst>
            </p:nvPr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4" name="AutoShape 36"/>
            <p:cNvSpPr/>
            <p:nvPr>
              <p:custDataLst>
                <p:tags r:id="rId27"/>
              </p:custDataLst>
            </p:nvPr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5" name="AutoShape 37"/>
            <p:cNvSpPr/>
            <p:nvPr>
              <p:custDataLst>
                <p:tags r:id="rId28"/>
              </p:custDataLst>
            </p:nvPr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6" name="AutoShape 38"/>
            <p:cNvSpPr/>
            <p:nvPr>
              <p:custDataLst>
                <p:tags r:id="rId29"/>
              </p:custDataLst>
            </p:nvPr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7" name="AutoShape 39"/>
            <p:cNvSpPr/>
            <p:nvPr>
              <p:custDataLst>
                <p:tags r:id="rId30"/>
              </p:custDataLst>
            </p:nvPr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8" name="AutoShape 40"/>
            <p:cNvSpPr/>
            <p:nvPr>
              <p:custDataLst>
                <p:tags r:id="rId31"/>
              </p:custDataLst>
            </p:nvPr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09" name="AutoShape 41"/>
            <p:cNvSpPr/>
            <p:nvPr>
              <p:custDataLst>
                <p:tags r:id="rId32"/>
              </p:custDataLst>
            </p:nvPr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210" name="TextBox 42"/>
            <p:cNvSpPr/>
            <p:nvPr>
              <p:custDataLst>
                <p:tags r:id="rId33"/>
              </p:custDataLst>
            </p:nvPr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3825" tIns="123825" rIns="57150" bIns="123825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流行病学特征</a:t>
              </a:r>
            </a:p>
          </p:txBody>
        </p:sp>
      </p:grpSp>
      <p:grpSp>
        <p:nvGrpSpPr>
          <p:cNvPr id="7211" name="Group 43"/>
          <p:cNvGrpSpPr/>
          <p:nvPr/>
        </p:nvGrpSpPr>
        <p:grpSpPr>
          <a:xfrm>
            <a:off x="757238" y="4478338"/>
            <a:ext cx="2165350" cy="1552575"/>
            <a:chOff x="756455" y="4477571"/>
            <a:chExt cx="2164942" cy="1552257"/>
          </a:xfrm>
        </p:grpSpPr>
        <p:sp>
          <p:nvSpPr>
            <p:cNvPr id="7212" name="TextBox 44"/>
            <p:cNvSpPr/>
            <p:nvPr>
              <p:custDataLst>
                <p:tags r:id="rId12"/>
              </p:custDataLst>
            </p:nvPr>
          </p:nvSpPr>
          <p:spPr>
            <a:xfrm>
              <a:off x="756455" y="4477571"/>
              <a:ext cx="2164942" cy="15522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008" tIns="33052" rIns="66008" bIns="33052" anchor="ctr" anchorCtr="1"/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SFTS主要分布在中国、日本、韩国等亚洲地区，但也可见于其他地区。</a:t>
              </a:r>
            </a:p>
          </p:txBody>
        </p:sp>
      </p:grpSp>
      <p:grpSp>
        <p:nvGrpSpPr>
          <p:cNvPr id="7213" name="Group 45"/>
          <p:cNvGrpSpPr/>
          <p:nvPr/>
        </p:nvGrpSpPr>
        <p:grpSpPr>
          <a:xfrm>
            <a:off x="3629025" y="4478338"/>
            <a:ext cx="2165350" cy="1552575"/>
            <a:chOff x="3628568" y="4477571"/>
            <a:chExt cx="2164942" cy="1552257"/>
          </a:xfrm>
        </p:grpSpPr>
        <p:sp>
          <p:nvSpPr>
            <p:cNvPr id="7214" name="TextBox 46"/>
            <p:cNvSpPr/>
            <p:nvPr>
              <p:custDataLst>
                <p:tags r:id="rId11"/>
              </p:custDataLst>
            </p:nvPr>
          </p:nvSpPr>
          <p:spPr>
            <a:xfrm>
              <a:off x="3628568" y="4477571"/>
              <a:ext cx="2164942" cy="15522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008" tIns="33052" rIns="66008" bIns="33052" anchor="ctr" anchorCtr="1"/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人群普遍易感，但老年人、儿童、孕妇和身体虚弱者更容易出现严重病例。</a:t>
              </a:r>
            </a:p>
          </p:txBody>
        </p:sp>
      </p:grpSp>
      <p:grpSp>
        <p:nvGrpSpPr>
          <p:cNvPr id="7215" name="Group 47"/>
          <p:cNvGrpSpPr/>
          <p:nvPr/>
        </p:nvGrpSpPr>
        <p:grpSpPr>
          <a:xfrm>
            <a:off x="6467475" y="4478338"/>
            <a:ext cx="2165350" cy="1552575"/>
            <a:chOff x="6466794" y="4477571"/>
            <a:chExt cx="2164942" cy="1552257"/>
          </a:xfrm>
        </p:grpSpPr>
        <p:sp>
          <p:nvSpPr>
            <p:cNvPr id="7216" name="TextBox 48"/>
            <p:cNvSpPr/>
            <p:nvPr>
              <p:custDataLst>
                <p:tags r:id="rId10"/>
              </p:custDataLst>
            </p:nvPr>
          </p:nvSpPr>
          <p:spPr>
            <a:xfrm>
              <a:off x="6466794" y="4477571"/>
              <a:ext cx="2164942" cy="15522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008" tIns="33052" rIns="66008" bIns="33052" anchor="ctr" anchorCtr="1"/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该病主要在春夏季高发，与蜱虫活动有关。</a:t>
              </a:r>
            </a:p>
          </p:txBody>
        </p:sp>
      </p:grpSp>
      <p:grpSp>
        <p:nvGrpSpPr>
          <p:cNvPr id="7217" name="Group 49"/>
          <p:cNvGrpSpPr/>
          <p:nvPr/>
        </p:nvGrpSpPr>
        <p:grpSpPr>
          <a:xfrm>
            <a:off x="9318625" y="4478338"/>
            <a:ext cx="2165350" cy="1552575"/>
            <a:chOff x="9318371" y="4477571"/>
            <a:chExt cx="2164942" cy="1552257"/>
          </a:xfrm>
        </p:grpSpPr>
        <p:sp>
          <p:nvSpPr>
            <p:cNvPr id="7218" name="TextBox 50"/>
            <p:cNvSpPr/>
            <p:nvPr>
              <p:custDataLst>
                <p:tags r:id="rId9"/>
              </p:custDataLst>
            </p:nvPr>
          </p:nvSpPr>
          <p:spPr>
            <a:xfrm>
              <a:off x="9318371" y="4477571"/>
              <a:ext cx="2164942" cy="15522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008" tIns="33052" rIns="66008" bIns="33052" anchor="ctr" anchorCtr="1"/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避免在蜱虫活跃地区长时间停留，注意个人防护，定期检查身体等。</a:t>
              </a:r>
            </a:p>
          </p:txBody>
        </p:sp>
      </p:grpSp>
      <p:grpSp>
        <p:nvGrpSpPr>
          <p:cNvPr id="7219" name="Group 51"/>
          <p:cNvGrpSpPr/>
          <p:nvPr/>
        </p:nvGrpSpPr>
        <p:grpSpPr>
          <a:xfrm>
            <a:off x="704850" y="3589338"/>
            <a:ext cx="2268538" cy="490537"/>
            <a:chOff x="705451" y="3588593"/>
            <a:chExt cx="2267763" cy="490334"/>
          </a:xfrm>
        </p:grpSpPr>
        <p:sp>
          <p:nvSpPr>
            <p:cNvPr id="7220" name="TextBox 52"/>
            <p:cNvSpPr/>
            <p:nvPr>
              <p:custDataLst>
                <p:tags r:id="rId8"/>
              </p:custDataLst>
            </p:nvPr>
          </p:nvSpPr>
          <p:spPr>
            <a:xfrm>
              <a:off x="705451" y="3588593"/>
              <a:ext cx="2267763" cy="490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008" tIns="33052" rIns="66008" bIns="33052" anchor="ctr" anchorCtr="1"/>
            <a:lstStyle/>
            <a:p>
              <a:pPr algn="ctr">
                <a:lnSpc>
                  <a:spcPct val="120000"/>
                </a:lnSpc>
              </a:pPr>
              <a:r>
                <a:rPr 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地区分布</a:t>
              </a:r>
            </a:p>
          </p:txBody>
        </p:sp>
      </p:grpSp>
      <p:grpSp>
        <p:nvGrpSpPr>
          <p:cNvPr id="7221" name="Group 53"/>
          <p:cNvGrpSpPr/>
          <p:nvPr/>
        </p:nvGrpSpPr>
        <p:grpSpPr>
          <a:xfrm>
            <a:off x="3629025" y="3589338"/>
            <a:ext cx="2268538" cy="490537"/>
            <a:chOff x="3628568" y="3588593"/>
            <a:chExt cx="2267763" cy="490334"/>
          </a:xfrm>
        </p:grpSpPr>
        <p:sp>
          <p:nvSpPr>
            <p:cNvPr id="7222" name="TextBox 54"/>
            <p:cNvSpPr/>
            <p:nvPr>
              <p:custDataLst>
                <p:tags r:id="rId7"/>
              </p:custDataLst>
            </p:nvPr>
          </p:nvSpPr>
          <p:spPr>
            <a:xfrm>
              <a:off x="3628568" y="3588593"/>
              <a:ext cx="2267763" cy="490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008" tIns="33052" rIns="66008" bIns="33052" anchor="ctr" anchorCtr="1"/>
            <a:lstStyle/>
            <a:p>
              <a:pPr algn="ctr">
                <a:lnSpc>
                  <a:spcPct val="120000"/>
                </a:lnSpc>
              </a:pPr>
              <a:r>
                <a:rPr 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人群分布</a:t>
              </a:r>
            </a:p>
          </p:txBody>
        </p:sp>
      </p:grpSp>
      <p:grpSp>
        <p:nvGrpSpPr>
          <p:cNvPr id="7223" name="Group 55"/>
          <p:cNvGrpSpPr/>
          <p:nvPr/>
        </p:nvGrpSpPr>
        <p:grpSpPr>
          <a:xfrm>
            <a:off x="6434138" y="3589338"/>
            <a:ext cx="2268537" cy="490537"/>
            <a:chOff x="6433598" y="3588593"/>
            <a:chExt cx="2267763" cy="490334"/>
          </a:xfrm>
        </p:grpSpPr>
        <p:sp>
          <p:nvSpPr>
            <p:cNvPr id="7224" name="TextBox 56"/>
            <p:cNvSpPr/>
            <p:nvPr>
              <p:custDataLst>
                <p:tags r:id="rId6"/>
              </p:custDataLst>
            </p:nvPr>
          </p:nvSpPr>
          <p:spPr>
            <a:xfrm>
              <a:off x="6433598" y="3588593"/>
              <a:ext cx="2267763" cy="490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008" tIns="33052" rIns="66008" bIns="33052" anchor="ctr" anchorCtr="1"/>
            <a:lstStyle/>
            <a:p>
              <a:pPr algn="ctr">
                <a:lnSpc>
                  <a:spcPct val="120000"/>
                </a:lnSpc>
              </a:pPr>
              <a:r>
                <a:rPr 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季节分布</a:t>
              </a:r>
            </a:p>
          </p:txBody>
        </p:sp>
      </p:grpSp>
      <p:grpSp>
        <p:nvGrpSpPr>
          <p:cNvPr id="7225" name="Group 57"/>
          <p:cNvGrpSpPr/>
          <p:nvPr/>
        </p:nvGrpSpPr>
        <p:grpSpPr>
          <a:xfrm>
            <a:off x="9264650" y="3589338"/>
            <a:ext cx="2268538" cy="490537"/>
            <a:chOff x="9265251" y="3588593"/>
            <a:chExt cx="2267763" cy="490334"/>
          </a:xfrm>
        </p:grpSpPr>
        <p:sp>
          <p:nvSpPr>
            <p:cNvPr id="7226" name="TextBox 58"/>
            <p:cNvSpPr/>
            <p:nvPr>
              <p:custDataLst>
                <p:tags r:id="rId5"/>
              </p:custDataLst>
            </p:nvPr>
          </p:nvSpPr>
          <p:spPr>
            <a:xfrm>
              <a:off x="9265251" y="3588593"/>
              <a:ext cx="2267763" cy="490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008" tIns="33052" rIns="66008" bIns="33052" anchor="ctr" anchorCtr="1"/>
            <a:lstStyle/>
            <a:p>
              <a:pPr algn="ctr">
                <a:lnSpc>
                  <a:spcPct val="120000"/>
                </a:lnSpc>
              </a:pPr>
              <a:r>
                <a:rPr 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预防措施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/>
          <p:nvPr>
            <p:custDataLst>
              <p:tags r:id="rId1"/>
            </p:custDataLst>
          </p:nvPr>
        </p:nvSpPr>
        <p:spPr>
          <a:xfrm>
            <a:off x="0" y="2817813"/>
            <a:ext cx="12192000" cy="2508250"/>
          </a:xfrm>
          <a:prstGeom prst="rect">
            <a:avLst/>
          </a:prstGeom>
          <a:solidFill>
            <a:srgbClr val="002A2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8195" name="TextBox 3"/>
          <p:cNvSpPr/>
          <p:nvPr>
            <p:custDataLst>
              <p:tags r:id="rId2"/>
            </p:custDataLst>
          </p:nvPr>
        </p:nvSpPr>
        <p:spPr>
          <a:xfrm>
            <a:off x="411163" y="3100388"/>
            <a:ext cx="8039100" cy="194310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8196" name="TextBox 4"/>
          <p:cNvSpPr/>
          <p:nvPr>
            <p:custDataLst>
              <p:tags r:id="rId3"/>
            </p:custDataLst>
          </p:nvPr>
        </p:nvSpPr>
        <p:spPr>
          <a:xfrm>
            <a:off x="2505075" y="3157538"/>
            <a:ext cx="6715125" cy="182880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发热伴血小板减少综合征的诊断</a:t>
            </a:r>
          </a:p>
        </p:txBody>
      </p:sp>
      <p:sp>
        <p:nvSpPr>
          <p:cNvPr id="8197" name="AutoShape 5"/>
          <p:cNvSpPr/>
          <p:nvPr>
            <p:custDataLst>
              <p:tags r:id="rId4"/>
            </p:custDataLst>
          </p:nvPr>
        </p:nvSpPr>
        <p:spPr>
          <a:xfrm>
            <a:off x="0" y="2817813"/>
            <a:ext cx="254000" cy="25082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8198" name="AutoShape 6"/>
          <p:cNvSpPr/>
          <p:nvPr>
            <p:custDataLst>
              <p:tags r:id="rId5"/>
            </p:custDataLst>
          </p:nvPr>
        </p:nvSpPr>
        <p:spPr>
          <a:xfrm>
            <a:off x="9280525" y="2817813"/>
            <a:ext cx="2911475" cy="25082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8199" name="AutoShape 7"/>
          <p:cNvSpPr/>
          <p:nvPr>
            <p:custDataLst>
              <p:tags r:id="rId6"/>
            </p:custDataLst>
          </p:nvPr>
        </p:nvSpPr>
        <p:spPr>
          <a:xfrm>
            <a:off x="9675813" y="3535363"/>
            <a:ext cx="1074737" cy="1074737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38100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200" name="Freeform 8"/>
          <p:cNvSpPr/>
          <p:nvPr>
            <p:custDataLst>
              <p:tags r:id="rId7"/>
            </p:custDataLst>
          </p:nvPr>
        </p:nvSpPr>
        <p:spPr>
          <a:xfrm>
            <a:off x="10020300" y="3827463"/>
            <a:ext cx="423863" cy="490537"/>
          </a:xfr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/>
          <a:srcRect t="16199" b="16199"/>
          <a:stretch>
            <a:fillRect/>
          </a:stretch>
        </p:blipFill>
        <p:spPr>
          <a:xfrm>
            <a:off x="3910013" y="1250950"/>
            <a:ext cx="7848600" cy="524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AutoShape 3"/>
          <p:cNvSpPr/>
          <p:nvPr>
            <p:custDataLst>
              <p:tags r:id="rId2"/>
            </p:custDataLst>
          </p:nvPr>
        </p:nvSpPr>
        <p:spPr>
          <a:xfrm>
            <a:off x="466725" y="3767138"/>
            <a:ext cx="3973513" cy="2473325"/>
          </a:xfrm>
          <a:prstGeom prst="rect">
            <a:avLst/>
          </a:prstGeom>
          <a:solidFill>
            <a:srgbClr val="008E7E">
              <a:alpha val="76862"/>
            </a:srgb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9220" name="AutoShape 4"/>
          <p:cNvSpPr/>
          <p:nvPr>
            <p:custDataLst>
              <p:tags r:id="rId3"/>
            </p:custDataLst>
          </p:nvPr>
        </p:nvSpPr>
        <p:spPr>
          <a:xfrm>
            <a:off x="563563" y="1824038"/>
            <a:ext cx="2936875" cy="160496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>
              <a:lnSpc>
                <a:spcPct val="150000"/>
              </a:lnSpc>
              <a:spcBef>
                <a:spcPts val="265"/>
              </a:spcBef>
            </a:pPr>
            <a:r>
              <a:rPr lang="en-US"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发热、血小板减少、多脏器功能损害等典型临床表现，结合流行病学史、实验室检查等综合分析，排除其他类似疾病后可确诊。</a:t>
            </a:r>
            <a:endParaRPr lang="en-US" sz="1100"/>
          </a:p>
        </p:txBody>
      </p:sp>
      <p:sp>
        <p:nvSpPr>
          <p:cNvPr id="9221" name="AutoShape 5"/>
          <p:cNvSpPr/>
          <p:nvPr>
            <p:custDataLst>
              <p:tags r:id="rId4"/>
            </p:custDataLst>
          </p:nvPr>
        </p:nvSpPr>
        <p:spPr>
          <a:xfrm>
            <a:off x="601663" y="4316413"/>
            <a:ext cx="3052762" cy="160496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>
              <a:lnSpc>
                <a:spcPct val="150000"/>
              </a:lnSpc>
              <a:spcBef>
                <a:spcPts val="265"/>
              </a:spcBef>
            </a:pPr>
            <a:r>
              <a:rPr lang="en-US"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收集患者病史、体查、实验室检查和影像学检查等相关资料，进行综合分析，鉴别诊断，确诊。</a:t>
            </a:r>
            <a:endParaRPr lang="en-US" sz="1100"/>
          </a:p>
        </p:txBody>
      </p:sp>
      <p:grpSp>
        <p:nvGrpSpPr>
          <p:cNvPr id="9222" name="Group 6"/>
          <p:cNvGrpSpPr/>
          <p:nvPr/>
        </p:nvGrpSpPr>
        <p:grpSpPr>
          <a:xfrm>
            <a:off x="455613" y="93663"/>
            <a:ext cx="10641012" cy="914400"/>
            <a:chOff x="454963" y="93878"/>
            <a:chExt cx="10641129" cy="914400"/>
          </a:xfrm>
        </p:grpSpPr>
        <p:sp>
          <p:nvSpPr>
            <p:cNvPr id="9223" name="AutoShape 7"/>
            <p:cNvSpPr/>
            <p:nvPr>
              <p:custDataLst>
                <p:tags r:id="rId7"/>
              </p:custDataLst>
            </p:nvPr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24" name="AutoShape 8"/>
            <p:cNvSpPr/>
            <p:nvPr>
              <p:custDataLst>
                <p:tags r:id="rId8"/>
              </p:custDataLst>
            </p:nvPr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25" name="AutoShape 9"/>
            <p:cNvSpPr/>
            <p:nvPr>
              <p:custDataLst>
                <p:tags r:id="rId9"/>
              </p:custDataLst>
            </p:nvPr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26" name="AutoShape 10"/>
            <p:cNvSpPr/>
            <p:nvPr>
              <p:custDataLst>
                <p:tags r:id="rId10"/>
              </p:custDataLst>
            </p:nvPr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27" name="AutoShape 11"/>
            <p:cNvSpPr/>
            <p:nvPr>
              <p:custDataLst>
                <p:tags r:id="rId11"/>
              </p:custDataLst>
            </p:nvPr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28" name="AutoShape 12"/>
            <p:cNvSpPr/>
            <p:nvPr>
              <p:custDataLst>
                <p:tags r:id="rId12"/>
              </p:custDataLst>
            </p:nvPr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29" name="AutoShape 13"/>
            <p:cNvSpPr/>
            <p:nvPr>
              <p:custDataLst>
                <p:tags r:id="rId13"/>
              </p:custDataLst>
            </p:nvPr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0" name="AutoShape 14"/>
            <p:cNvSpPr/>
            <p:nvPr>
              <p:custDataLst>
                <p:tags r:id="rId14"/>
              </p:custDataLst>
            </p:nvPr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1" name="AutoShape 15"/>
            <p:cNvSpPr/>
            <p:nvPr>
              <p:custDataLst>
                <p:tags r:id="rId15"/>
              </p:custDataLst>
            </p:nvPr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2" name="AutoShape 16"/>
            <p:cNvSpPr/>
            <p:nvPr>
              <p:custDataLst>
                <p:tags r:id="rId16"/>
              </p:custDataLst>
            </p:nvPr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3" name="AutoShape 17"/>
            <p:cNvSpPr/>
            <p:nvPr>
              <p:custDataLst>
                <p:tags r:id="rId17"/>
              </p:custDataLst>
            </p:nvPr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4" name="AutoShape 18"/>
            <p:cNvSpPr/>
            <p:nvPr>
              <p:custDataLst>
                <p:tags r:id="rId18"/>
              </p:custDataLst>
            </p:nvPr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5" name="AutoShape 19"/>
            <p:cNvSpPr/>
            <p:nvPr>
              <p:custDataLst>
                <p:tags r:id="rId19"/>
              </p:custDataLst>
            </p:nvPr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6" name="AutoShape 20"/>
            <p:cNvSpPr/>
            <p:nvPr>
              <p:custDataLst>
                <p:tags r:id="rId20"/>
              </p:custDataLst>
            </p:nvPr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7" name="AutoShape 21"/>
            <p:cNvSpPr/>
            <p:nvPr>
              <p:custDataLst>
                <p:tags r:id="rId21"/>
              </p:custDataLst>
            </p:nvPr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8" name="AutoShape 22"/>
            <p:cNvSpPr/>
            <p:nvPr>
              <p:custDataLst>
                <p:tags r:id="rId22"/>
              </p:custDataLst>
            </p:nvPr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39" name="AutoShape 23"/>
            <p:cNvSpPr/>
            <p:nvPr>
              <p:custDataLst>
                <p:tags r:id="rId23"/>
              </p:custDataLst>
            </p:nvPr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40" name="AutoShape 24"/>
            <p:cNvSpPr/>
            <p:nvPr>
              <p:custDataLst>
                <p:tags r:id="rId24"/>
              </p:custDataLst>
            </p:nvPr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41" name="AutoShape 25"/>
            <p:cNvSpPr/>
            <p:nvPr>
              <p:custDataLst>
                <p:tags r:id="rId25"/>
              </p:custDataLst>
            </p:nvPr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42" name="AutoShape 26"/>
            <p:cNvSpPr/>
            <p:nvPr>
              <p:custDataLst>
                <p:tags r:id="rId26"/>
              </p:custDataLst>
            </p:nvPr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243" name="TextBox 27"/>
            <p:cNvSpPr/>
            <p:nvPr>
              <p:custDataLst>
                <p:tags r:id="rId27"/>
              </p:custDataLst>
            </p:nvPr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3825" tIns="123825" rIns="57150" bIns="123825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诊断标准与流程</a:t>
              </a:r>
            </a:p>
          </p:txBody>
        </p:sp>
      </p:grpSp>
      <p:sp>
        <p:nvSpPr>
          <p:cNvPr id="9244" name="AutoShape 28"/>
          <p:cNvSpPr/>
          <p:nvPr>
            <p:custDataLst>
              <p:tags r:id="rId5"/>
            </p:custDataLst>
          </p:nvPr>
        </p:nvSpPr>
        <p:spPr>
          <a:xfrm>
            <a:off x="601663" y="3976688"/>
            <a:ext cx="2936875" cy="3397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algn="just"/>
            <a:r>
              <a:rPr lang="en-US" sz="1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诊断流程</a:t>
            </a:r>
            <a:endParaRPr lang="en-US" sz="1100"/>
          </a:p>
        </p:txBody>
      </p:sp>
      <p:sp>
        <p:nvSpPr>
          <p:cNvPr id="9245" name="AutoShape 29"/>
          <p:cNvSpPr/>
          <p:nvPr>
            <p:custDataLst>
              <p:tags r:id="rId6"/>
            </p:custDataLst>
          </p:nvPr>
        </p:nvSpPr>
        <p:spPr>
          <a:xfrm>
            <a:off x="563563" y="1404938"/>
            <a:ext cx="2936875" cy="3397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algn="just"/>
            <a:r>
              <a:rPr lang="en-US" sz="15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诊断标准</a:t>
            </a:r>
            <a:endParaRPr lang="en-US" sz="11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/>
          <p:nvPr>
            <p:custDataLst>
              <p:tags r:id="rId1"/>
            </p:custDataLst>
          </p:nvPr>
        </p:nvSpPr>
        <p:spPr>
          <a:xfrm>
            <a:off x="0" y="2817813"/>
            <a:ext cx="12192000" cy="2508250"/>
          </a:xfrm>
          <a:prstGeom prst="rect">
            <a:avLst/>
          </a:prstGeom>
          <a:solidFill>
            <a:srgbClr val="002A2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2291" name="TextBox 3"/>
          <p:cNvSpPr/>
          <p:nvPr>
            <p:custDataLst>
              <p:tags r:id="rId2"/>
            </p:custDataLst>
          </p:nvPr>
        </p:nvSpPr>
        <p:spPr>
          <a:xfrm>
            <a:off x="411163" y="3100388"/>
            <a:ext cx="8039100" cy="1943100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2292" name="TextBox 4"/>
          <p:cNvSpPr/>
          <p:nvPr>
            <p:custDataLst>
              <p:tags r:id="rId3"/>
            </p:custDataLst>
          </p:nvPr>
        </p:nvSpPr>
        <p:spPr>
          <a:xfrm>
            <a:off x="2505075" y="3218467"/>
            <a:ext cx="6715125" cy="1706942"/>
          </a:xfrm>
          <a:prstGeom prst="rect">
            <a:avLst/>
          </a:prstGeom>
          <a:noFill/>
          <a:ln w="9525">
            <a:noFill/>
          </a:ln>
        </p:spPr>
        <p:txBody>
          <a:bodyPr wrap="square" lIns="114300" tIns="57150" rIns="114300" bIns="5715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00" b="1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发热伴血小板减少综合征的</a:t>
            </a:r>
            <a:r>
              <a:rPr lang="zh-CN" altLang="en-US" sz="45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流行病学调查</a:t>
            </a:r>
            <a:endParaRPr lang="en-US" sz="45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3" name="AutoShape 5"/>
          <p:cNvSpPr/>
          <p:nvPr>
            <p:custDataLst>
              <p:tags r:id="rId4"/>
            </p:custDataLst>
          </p:nvPr>
        </p:nvSpPr>
        <p:spPr>
          <a:xfrm>
            <a:off x="0" y="2817813"/>
            <a:ext cx="254000" cy="25082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2294" name="AutoShape 6"/>
          <p:cNvSpPr/>
          <p:nvPr>
            <p:custDataLst>
              <p:tags r:id="rId5"/>
            </p:custDataLst>
          </p:nvPr>
        </p:nvSpPr>
        <p:spPr>
          <a:xfrm>
            <a:off x="9280525" y="2817813"/>
            <a:ext cx="2911475" cy="25082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12295" name="AutoShape 7"/>
          <p:cNvSpPr/>
          <p:nvPr>
            <p:custDataLst>
              <p:tags r:id="rId6"/>
            </p:custDataLst>
          </p:nvPr>
        </p:nvSpPr>
        <p:spPr>
          <a:xfrm>
            <a:off x="9675813" y="3535363"/>
            <a:ext cx="1074737" cy="1074737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38100" cap="flat" cmpd="sng">
            <a:solidFill>
              <a:srgbClr val="FFFF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2296" name="Freeform 8"/>
          <p:cNvSpPr/>
          <p:nvPr>
            <p:custDataLst>
              <p:tags r:id="rId7"/>
            </p:custDataLst>
          </p:nvPr>
        </p:nvSpPr>
        <p:spPr>
          <a:xfrm>
            <a:off x="10020300" y="3827463"/>
            <a:ext cx="423863" cy="490537"/>
          </a:xfr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E1ZWFmMjMyYjliOTk5MjFjODJhNGRmM2U1YTgwMT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02A26"/>
      </a:lt1>
      <a:dk2>
        <a:srgbClr val="D9FFFA"/>
      </a:dk2>
      <a:lt2>
        <a:srgbClr val="000000"/>
      </a:lt2>
      <a:accent1>
        <a:srgbClr val="00BEA8"/>
      </a:accent1>
      <a:accent2>
        <a:srgbClr val="00A5B2"/>
      </a:accent2>
      <a:accent3>
        <a:srgbClr val="00657D"/>
      </a:accent3>
      <a:accent4>
        <a:srgbClr val="05DD68"/>
      </a:accent4>
      <a:accent5>
        <a:srgbClr val="5DE88C"/>
      </a:accent5>
      <a:accent6>
        <a:srgbClr val="6BA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450</Words>
  <Application>Microsoft Office PowerPoint</Application>
  <PresentationFormat>宽屏</PresentationFormat>
  <Paragraphs>54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珊姗 左</cp:lastModifiedBy>
  <cp:revision>10</cp:revision>
  <dcterms:created xsi:type="dcterms:W3CDTF">2006-08-16T00:00:00Z</dcterms:created>
  <dcterms:modified xsi:type="dcterms:W3CDTF">2024-07-05T05:29:05Z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4749935772E84045A278335E8724CBB9_12</vt:lpwstr>
  </property>
  <property fmtid="{D5CDD505-2E9C-101B-9397-08002B2CF9AE}" pid="3" name="KSOProductBuildVer">
    <vt:lpwstr>2052-12.1.0.17440</vt:lpwstr>
  </property>
</Properties>
</file>